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87"/>
  </p:notesMasterIdLst>
  <p:sldIdLst>
    <p:sldId id="307" r:id="rId2"/>
    <p:sldId id="395" r:id="rId3"/>
    <p:sldId id="269" r:id="rId4"/>
    <p:sldId id="394" r:id="rId5"/>
    <p:sldId id="310" r:id="rId6"/>
    <p:sldId id="308" r:id="rId7"/>
    <p:sldId id="272" r:id="rId8"/>
    <p:sldId id="292" r:id="rId9"/>
    <p:sldId id="293" r:id="rId10"/>
    <p:sldId id="311" r:id="rId11"/>
    <p:sldId id="274" r:id="rId12"/>
    <p:sldId id="275" r:id="rId13"/>
    <p:sldId id="276" r:id="rId14"/>
    <p:sldId id="378" r:id="rId15"/>
    <p:sldId id="314" r:id="rId16"/>
    <p:sldId id="315" r:id="rId17"/>
    <p:sldId id="380" r:id="rId18"/>
    <p:sldId id="316" r:id="rId19"/>
    <p:sldId id="379" r:id="rId20"/>
    <p:sldId id="318" r:id="rId21"/>
    <p:sldId id="319" r:id="rId22"/>
    <p:sldId id="320" r:id="rId23"/>
    <p:sldId id="381" r:id="rId24"/>
    <p:sldId id="321" r:id="rId25"/>
    <p:sldId id="323" r:id="rId26"/>
    <p:sldId id="396" r:id="rId27"/>
    <p:sldId id="322" r:id="rId28"/>
    <p:sldId id="400" r:id="rId29"/>
    <p:sldId id="382" r:id="rId30"/>
    <p:sldId id="327" r:id="rId31"/>
    <p:sldId id="337" r:id="rId32"/>
    <p:sldId id="328" r:id="rId33"/>
    <p:sldId id="384" r:id="rId34"/>
    <p:sldId id="345" r:id="rId35"/>
    <p:sldId id="334" r:id="rId36"/>
    <p:sldId id="397" r:id="rId37"/>
    <p:sldId id="335" r:id="rId38"/>
    <p:sldId id="333" r:id="rId39"/>
    <p:sldId id="399" r:id="rId40"/>
    <p:sldId id="338" r:id="rId41"/>
    <p:sldId id="398" r:id="rId42"/>
    <p:sldId id="330" r:id="rId43"/>
    <p:sldId id="341" r:id="rId44"/>
    <p:sldId id="346" r:id="rId45"/>
    <p:sldId id="331" r:id="rId46"/>
    <p:sldId id="340" r:id="rId47"/>
    <p:sldId id="339" r:id="rId48"/>
    <p:sldId id="342" r:id="rId49"/>
    <p:sldId id="344" r:id="rId50"/>
    <p:sldId id="360" r:id="rId51"/>
    <p:sldId id="361" r:id="rId52"/>
    <p:sldId id="401" r:id="rId53"/>
    <p:sldId id="354" r:id="rId54"/>
    <p:sldId id="332" r:id="rId55"/>
    <p:sldId id="355" r:id="rId56"/>
    <p:sldId id="348" r:id="rId57"/>
    <p:sldId id="296" r:id="rId58"/>
    <p:sldId id="386" r:id="rId59"/>
    <p:sldId id="392" r:id="rId60"/>
    <p:sldId id="385" r:id="rId61"/>
    <p:sldId id="390" r:id="rId62"/>
    <p:sldId id="387" r:id="rId63"/>
    <p:sldId id="356" r:id="rId64"/>
    <p:sldId id="357" r:id="rId65"/>
    <p:sldId id="388" r:id="rId66"/>
    <p:sldId id="359" r:id="rId67"/>
    <p:sldId id="350" r:id="rId68"/>
    <p:sldId id="362" r:id="rId69"/>
    <p:sldId id="351" r:id="rId70"/>
    <p:sldId id="349" r:id="rId71"/>
    <p:sldId id="363" r:id="rId72"/>
    <p:sldId id="373" r:id="rId73"/>
    <p:sldId id="366" r:id="rId74"/>
    <p:sldId id="371" r:id="rId75"/>
    <p:sldId id="369" r:id="rId76"/>
    <p:sldId id="375" r:id="rId77"/>
    <p:sldId id="370" r:id="rId78"/>
    <p:sldId id="374" r:id="rId79"/>
    <p:sldId id="372" r:id="rId80"/>
    <p:sldId id="368" r:id="rId81"/>
    <p:sldId id="393" r:id="rId82"/>
    <p:sldId id="389" r:id="rId83"/>
    <p:sldId id="376" r:id="rId84"/>
    <p:sldId id="347" r:id="rId85"/>
    <p:sldId id="299" r:id="rId8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74">
          <p15:clr>
            <a:srgbClr val="A4A3A4"/>
          </p15:clr>
        </p15:guide>
        <p15:guide id="2" pos="5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3250" autoAdjust="0"/>
  </p:normalViewPr>
  <p:slideViewPr>
    <p:cSldViewPr showGuides="1">
      <p:cViewPr varScale="1">
        <p:scale>
          <a:sx n="66" d="100"/>
          <a:sy n="66" d="100"/>
        </p:scale>
        <p:origin x="1128" y="66"/>
      </p:cViewPr>
      <p:guideLst>
        <p:guide orient="horz" pos="1474"/>
        <p:guide pos="5216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sv-S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sv-S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sv-S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75EF155E-6FCE-4A79-9A34-B3FF9392CEFB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0850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5EF155E-6FCE-4A79-9A34-B3FF9392CEFB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510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DE85-5EF5-47D7-A29F-40853D4756A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772575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CCA5-9252-4523-852B-33CD11CA411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8605574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DFC4-DC9D-46A0-9D87-1FE58C4E8E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2423038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4FBC-5EA6-480D-BF89-DB23037EABE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4613605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E6CC-2E49-409C-9614-35141E84282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7120271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64060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0A07-9EF9-47D1-8DEA-3FDE7C52196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686472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A8AB-7B0E-4C7B-A0AD-199AA92A4D7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798990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6B28-9379-43AA-9F97-C23FAFE982A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5038771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757E-46B3-4692-AB02-BFEC5E8ADBB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571294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F16-CC47-4937-BB28-9D235896213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7072843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C2184-814D-4BFE-B7AE-19BD77C81AA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5036081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83" tIns="50392" rIns="100783" bIns="50392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04031" y="1763926"/>
            <a:ext cx="9072563" cy="4989036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04031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444214" y="7006700"/>
            <a:ext cx="3192198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224448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891F4-9BCF-40C7-8682-57DB268C333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29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/>
  </p:transition>
  <p:txStyles>
    <p:titleStyle>
      <a:lvl1pPr algn="ctr" defTabSz="100783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0" indent="-377940" algn="l" defTabSz="100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1007838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99" indent="-251960" algn="l" defTabSz="100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7" indent="-251960" algn="l" defTabSz="10078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37" indent="-251960" algn="l" defTabSz="1007838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su07cePme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Organiska ämnen (2)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2000" dirty="0">
                <a:solidFill>
                  <a:srgbClr val="7030A0"/>
                </a:solidFill>
              </a:rPr>
              <a:t>s126-154</a:t>
            </a:r>
          </a:p>
        </p:txBody>
      </p:sp>
    </p:spTree>
    <p:extLst>
      <p:ext uri="{BB962C8B-B14F-4D97-AF65-F5344CB8AC3E}">
        <p14:creationId xmlns:p14="http://schemas.microsoft.com/office/powerpoint/2010/main" val="15870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Organiska stamträdet </a:t>
            </a:r>
            <a:br>
              <a:rPr lang="sv-SE" sz="3200" dirty="0"/>
            </a:br>
            <a:r>
              <a:rPr lang="sv-SE" sz="2000" dirty="0"/>
              <a:t>Ämnesklasser- reaktionstyper/reaktionsvägar)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032" y="1403573"/>
            <a:ext cx="5366151" cy="6073203"/>
          </a:xfrm>
          <a:prstGeom prst="rect">
            <a:avLst/>
          </a:prstGeom>
        </p:spPr>
      </p:pic>
      <p:sp>
        <p:nvSpPr>
          <p:cNvPr id="6" name="Rektangel: rundade hörn 5"/>
          <p:cNvSpPr/>
          <p:nvPr/>
        </p:nvSpPr>
        <p:spPr>
          <a:xfrm>
            <a:off x="4591039" y="6732165"/>
            <a:ext cx="1224136" cy="50405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969" y="1668983"/>
            <a:ext cx="1249788" cy="53039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39" y="4247365"/>
            <a:ext cx="1249788" cy="53039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437" y="3004965"/>
            <a:ext cx="1249788" cy="5303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437" y="1653485"/>
            <a:ext cx="1249788" cy="53039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181" y="5489765"/>
            <a:ext cx="1249788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Aminer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5318428" cy="5500013"/>
          </a:xfrm>
        </p:spPr>
        <p:txBody>
          <a:bodyPr>
            <a:noAutofit/>
          </a:bodyPr>
          <a:lstStyle/>
          <a:p>
            <a:r>
              <a:rPr lang="sv-SE" sz="2000" dirty="0"/>
              <a:t>innehåller den funktionella gruppen </a:t>
            </a:r>
            <a:r>
              <a:rPr lang="sv-SE" sz="3200" dirty="0">
                <a:solidFill>
                  <a:schemeClr val="accent3">
                    <a:lumMod val="50000"/>
                  </a:schemeClr>
                </a:solidFill>
              </a:rPr>
              <a:t>- NH</a:t>
            </a:r>
            <a:r>
              <a:rPr lang="sv-SE" sz="3200" baseline="-25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sv-SE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namnen slutar på ”amin”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bildas genom en </a:t>
            </a:r>
            <a:r>
              <a:rPr lang="sv-SE" sz="2000" u="sng" dirty="0"/>
              <a:t>substitutionsreaktion</a:t>
            </a:r>
            <a:r>
              <a:rPr lang="sv-SE" sz="2000" dirty="0"/>
              <a:t>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Kloratomen i </a:t>
            </a:r>
            <a:r>
              <a:rPr lang="sv-SE" sz="2000" i="1" dirty="0"/>
              <a:t>klormetan byts ut mot  en amingrupp, t</a:t>
            </a:r>
            <a:r>
              <a:rPr lang="sv-SE" sz="2000" dirty="0"/>
              <a:t>ex genom att ammoniak får reagera med klormetan (en haloalkan)</a:t>
            </a:r>
          </a:p>
          <a:p>
            <a:endParaRPr lang="sv-SE" sz="2000" dirty="0"/>
          </a:p>
          <a:p>
            <a:pPr marL="0" indent="0">
              <a:buNone/>
            </a:pPr>
            <a:r>
              <a:rPr lang="sv-SE" sz="2000" dirty="0">
                <a:solidFill>
                  <a:schemeClr val="accent3">
                    <a:lumMod val="50000"/>
                  </a:schemeClr>
                </a:solidFill>
              </a:rPr>
              <a:t>            NH</a:t>
            </a:r>
            <a:r>
              <a:rPr lang="sv-SE" sz="2000" baseline="-25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sv-SE" sz="2000" baseline="-25000" dirty="0"/>
              <a:t> </a:t>
            </a:r>
            <a:r>
              <a:rPr lang="sv-SE" sz="2000" dirty="0"/>
              <a:t> + CH</a:t>
            </a:r>
            <a:r>
              <a:rPr lang="sv-SE" sz="2000" baseline="-25000" dirty="0"/>
              <a:t>3</a:t>
            </a:r>
            <a:r>
              <a:rPr lang="sv-SE" sz="2000" dirty="0"/>
              <a:t>Cl   →     CH</a:t>
            </a:r>
            <a:r>
              <a:rPr lang="sv-SE" sz="2000" baseline="-25000" dirty="0"/>
              <a:t>3</a:t>
            </a:r>
            <a:r>
              <a:rPr lang="sv-SE" sz="2000" dirty="0"/>
              <a:t> </a:t>
            </a:r>
            <a:r>
              <a:rPr lang="sv-SE" sz="2000" dirty="0">
                <a:solidFill>
                  <a:schemeClr val="accent3">
                    <a:lumMod val="50000"/>
                  </a:schemeClr>
                </a:solidFill>
              </a:rPr>
              <a:t>-NH</a:t>
            </a:r>
            <a:r>
              <a:rPr lang="sv-SE" sz="2000" baseline="-25000" dirty="0">
                <a:solidFill>
                  <a:schemeClr val="accent3">
                    <a:lumMod val="50000"/>
                  </a:schemeClr>
                </a:solidFill>
              </a:rPr>
              <a:t>2  </a:t>
            </a:r>
            <a:r>
              <a:rPr lang="sv-SE" sz="2000" dirty="0"/>
              <a:t>+ </a:t>
            </a:r>
            <a:r>
              <a:rPr lang="sv-SE" sz="2000" dirty="0" err="1"/>
              <a:t>HCl</a:t>
            </a:r>
            <a:endParaRPr lang="sv-SE" sz="2000" dirty="0"/>
          </a:p>
          <a:p>
            <a:pPr marL="0" indent="0">
              <a:buNone/>
            </a:pPr>
            <a:r>
              <a:rPr lang="sv-SE" sz="2000" dirty="0"/>
              <a:t>	</a:t>
            </a:r>
          </a:p>
          <a:p>
            <a:pPr marL="0" indent="0">
              <a:buNone/>
            </a:pPr>
            <a:r>
              <a:rPr lang="sv-SE" sz="20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sv-SE" sz="1800" dirty="0">
                <a:solidFill>
                  <a:schemeClr val="accent6">
                    <a:lumMod val="75000"/>
                  </a:schemeClr>
                </a:solidFill>
              </a:rPr>
              <a:t>substitutionsreaktion</a:t>
            </a:r>
            <a:r>
              <a:rPr lang="sv-SE" sz="1800" dirty="0"/>
              <a:t>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32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408" y="1220727"/>
            <a:ext cx="3672186" cy="471866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999" y="1542031"/>
            <a:ext cx="1249788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Aminer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4031" y="1763926"/>
            <a:ext cx="8928769" cy="5040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000" dirty="0"/>
              <a:t>Det finns </a:t>
            </a:r>
            <a:r>
              <a:rPr lang="sv-SE" sz="2000" i="1" dirty="0"/>
              <a:t>primära , sekundära, tertiära och kvartära aminer</a:t>
            </a:r>
            <a:r>
              <a:rPr lang="sv-SE" sz="2000" dirty="0"/>
              <a:t>.</a:t>
            </a:r>
          </a:p>
          <a:p>
            <a:pPr marL="0" indent="0">
              <a:buNone/>
            </a:pPr>
            <a:r>
              <a:rPr lang="sv-SE" sz="2000" dirty="0"/>
              <a:t>Beroende på det </a:t>
            </a:r>
            <a:r>
              <a:rPr lang="sv-SE" sz="2000" i="1" dirty="0"/>
              <a:t>antalet kolatomer  som kväveatomen (N) är bunden till</a:t>
            </a:r>
            <a:r>
              <a:rPr lang="sv-SE" sz="2000" dirty="0"/>
              <a:t>)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33">
            <a:off x="1224694" y="2688289"/>
            <a:ext cx="6849856" cy="495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1583928" y="6660157"/>
            <a:ext cx="6768752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32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Aminer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04030" y="1763925"/>
            <a:ext cx="9360817" cy="49890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Aminer </a:t>
            </a:r>
            <a:r>
              <a:rPr lang="sv-SE" sz="2000" i="1" dirty="0"/>
              <a:t>är baser </a:t>
            </a:r>
            <a:r>
              <a:rPr lang="sv-SE" sz="2000" dirty="0"/>
              <a:t>– tar upp vätejon i vattenlösningar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Läkemedel är ofta aminer. 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 I kroppen blir aminer i </a:t>
            </a:r>
            <a:r>
              <a:rPr lang="sv-SE" sz="2000" dirty="0" err="1"/>
              <a:t>jonform</a:t>
            </a:r>
            <a:r>
              <a:rPr lang="sv-SE" sz="2000" dirty="0"/>
              <a:t> och vattenlösliga  → tas lätt upp av blodet och transporteras till det organ där medicinen verkar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>
          <a:xfrm>
            <a:off x="504030" y="4677729"/>
            <a:ext cx="8856762" cy="1748988"/>
          </a:xfrm>
        </p:spPr>
        <p:txBody>
          <a:bodyPr>
            <a:noAutofit/>
          </a:bodyPr>
          <a:lstStyle/>
          <a:p>
            <a:pPr marL="103188" lvl="1" indent="0">
              <a:buNone/>
            </a:pPr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81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Ex på ett läkemedel med </a:t>
            </a:r>
            <a:r>
              <a:rPr lang="sv-SE" sz="2800" i="1" dirty="0"/>
              <a:t>amingrupper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 err="1"/>
              <a:t>Trimetoprim</a:t>
            </a:r>
            <a:r>
              <a:rPr lang="sv-SE" sz="2000" dirty="0"/>
              <a:t> </a:t>
            </a:r>
            <a:r>
              <a:rPr lang="sv-SE" sz="1800" dirty="0"/>
              <a:t>är en antibiotika som hämmar bakteriernas ämnesomsättning och hindrar därmed att bakterierna förökar sig</a:t>
            </a:r>
            <a:r>
              <a:rPr lang="sv-SE" sz="2400" dirty="0"/>
              <a:t>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u="sng" dirty="0"/>
              <a:t>Funktionella grupper:</a:t>
            </a:r>
          </a:p>
          <a:p>
            <a:r>
              <a:rPr lang="sv-SE" sz="2400" dirty="0">
                <a:solidFill>
                  <a:schemeClr val="accent3">
                    <a:lumMod val="50000"/>
                  </a:schemeClr>
                </a:solidFill>
              </a:rPr>
              <a:t>en primär amin , sekundär amin </a:t>
            </a:r>
          </a:p>
          <a:p>
            <a:r>
              <a:rPr lang="sv-SE" sz="2400" i="1" dirty="0"/>
              <a:t>dubbelbindningar mellan kolatomerna</a:t>
            </a:r>
          </a:p>
          <a:p>
            <a:r>
              <a:rPr lang="sv-SE" sz="2400" i="1" dirty="0"/>
              <a:t>bensenring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248" y="2713164"/>
            <a:ext cx="3524250" cy="1952625"/>
          </a:xfrm>
          <a:prstGeom prst="rect">
            <a:avLst/>
          </a:prstGeom>
          <a:noFill/>
        </p:spPr>
      </p:pic>
      <p:sp>
        <p:nvSpPr>
          <p:cNvPr id="2" name="Ellips 1"/>
          <p:cNvSpPr/>
          <p:nvPr/>
        </p:nvSpPr>
        <p:spPr>
          <a:xfrm>
            <a:off x="6552480" y="2699717"/>
            <a:ext cx="79208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6840512" y="3145212"/>
            <a:ext cx="720080" cy="5359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017069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dop</a:t>
            </a:r>
            <a:r>
              <a:rPr lang="sv-SE" dirty="0">
                <a:solidFill>
                  <a:srgbClr val="7030A0"/>
                </a:solidFill>
              </a:rPr>
              <a:t>amin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6536" y="1115541"/>
            <a:ext cx="2143125" cy="318135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3" y="2411685"/>
            <a:ext cx="6615611" cy="45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1295896" y="4787949"/>
            <a:ext cx="86409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7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Uppgifter: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Sid 157</a:t>
            </a:r>
          </a:p>
          <a:p>
            <a:pPr marL="0" indent="0">
              <a:buNone/>
            </a:pPr>
            <a:r>
              <a:rPr lang="sv-SE" dirty="0"/>
              <a:t>5:3</a:t>
            </a:r>
          </a:p>
          <a:p>
            <a:pPr marL="0" indent="0">
              <a:buNone/>
            </a:pPr>
            <a:r>
              <a:rPr lang="sv-SE" dirty="0"/>
              <a:t>5:4</a:t>
            </a:r>
          </a:p>
          <a:p>
            <a:pPr marL="0" indent="0">
              <a:buNone/>
            </a:pPr>
            <a:r>
              <a:rPr lang="sv-SE" dirty="0"/>
              <a:t>5:5</a:t>
            </a:r>
          </a:p>
          <a:p>
            <a:pPr marL="0" indent="0">
              <a:buNone/>
            </a:pPr>
            <a:r>
              <a:rPr lang="sv-SE" dirty="0"/>
              <a:t>5:6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				     </a:t>
            </a:r>
            <a:r>
              <a:rPr lang="sv-SE" sz="1800" i="1" dirty="0"/>
              <a:t>fenylgrupp</a:t>
            </a:r>
          </a:p>
        </p:txBody>
      </p:sp>
      <p:pic>
        <p:nvPicPr>
          <p:cNvPr id="13314" name="Picture 2" descr="http://upload.wikimedia.org/wikipedia/commons/thumb/a/a4/Phenyl-group.png/250px-Phenyl-gro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58" y="4822953"/>
            <a:ext cx="1439886" cy="88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k pil 4"/>
          <p:cNvCxnSpPr/>
          <p:nvPr/>
        </p:nvCxnSpPr>
        <p:spPr>
          <a:xfrm>
            <a:off x="1977851" y="4967897"/>
            <a:ext cx="3240360" cy="207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8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904" y="1562683"/>
            <a:ext cx="7344816" cy="5508613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7632600" y="4499917"/>
            <a:ext cx="2160240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>
                <a:solidFill>
                  <a:srgbClr val="7030A0"/>
                </a:solidFill>
              </a:rPr>
              <a:t>Funktionell grupp!</a:t>
            </a:r>
          </a:p>
        </p:txBody>
      </p:sp>
      <p:sp>
        <p:nvSpPr>
          <p:cNvPr id="6" name="Ellips 5"/>
          <p:cNvSpPr/>
          <p:nvPr/>
        </p:nvSpPr>
        <p:spPr>
          <a:xfrm>
            <a:off x="6480472" y="3059757"/>
            <a:ext cx="3168352" cy="2088232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293418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Alkoholer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4031" y="1331565"/>
            <a:ext cx="9072563" cy="5421397"/>
          </a:xfrm>
        </p:spPr>
        <p:txBody>
          <a:bodyPr/>
          <a:lstStyle/>
          <a:p>
            <a:pPr marL="0" indent="0">
              <a:buNone/>
            </a:pPr>
            <a:r>
              <a:rPr lang="sv-SE" sz="3200" dirty="0"/>
              <a:t>Alkoholmolekylen är en</a:t>
            </a:r>
            <a:r>
              <a:rPr lang="sv-SE" sz="3200" dirty="0">
                <a:solidFill>
                  <a:srgbClr val="7030A0"/>
                </a:solidFill>
              </a:rPr>
              <a:t> </a:t>
            </a:r>
            <a:r>
              <a:rPr lang="sv-SE" sz="3200" i="1" dirty="0" err="1">
                <a:solidFill>
                  <a:srgbClr val="7030A0"/>
                </a:solidFill>
              </a:rPr>
              <a:t>dipol</a:t>
            </a:r>
            <a:endParaRPr lang="sv-SE" sz="32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v-SE" sz="2400" dirty="0"/>
              <a:t>(en del av molekylen /</a:t>
            </a:r>
            <a:r>
              <a:rPr lang="sv-SE" sz="2400" dirty="0" err="1"/>
              <a:t>hydroxi</a:t>
            </a:r>
            <a:r>
              <a:rPr lang="sv-SE" sz="2400" dirty="0"/>
              <a:t>-gruppen) </a:t>
            </a:r>
            <a:endParaRPr lang="sv-SE" sz="24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Alkoholer är därför </a:t>
            </a:r>
            <a:r>
              <a:rPr lang="sv-SE" sz="3200" i="1" dirty="0">
                <a:solidFill>
                  <a:srgbClr val="7030A0"/>
                </a:solidFill>
              </a:rPr>
              <a:t>polära ämnen……</a:t>
            </a:r>
          </a:p>
          <a:p>
            <a:pPr marL="0" indent="0">
              <a:buNone/>
            </a:pPr>
            <a:endParaRPr lang="sv-SE" sz="3200" i="1" dirty="0"/>
          </a:p>
          <a:p>
            <a:pPr marL="0" indent="0">
              <a:buNone/>
            </a:pPr>
            <a:r>
              <a:rPr lang="sv-SE" sz="3200" i="1" dirty="0"/>
              <a:t>…vattenlösliga </a:t>
            </a:r>
            <a:r>
              <a:rPr lang="sv-SE" sz="3200" dirty="0"/>
              <a:t>och har </a:t>
            </a:r>
          </a:p>
          <a:p>
            <a:pPr marL="0" indent="0">
              <a:buNone/>
            </a:pPr>
            <a:r>
              <a:rPr lang="sv-SE" sz="3200" i="1" dirty="0"/>
              <a:t>högre kokpunkt</a:t>
            </a:r>
            <a:r>
              <a:rPr lang="sv-SE" sz="3200" dirty="0"/>
              <a:t> jmf med motsvarande kolväten.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89" y="2051645"/>
            <a:ext cx="1848205" cy="27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Alkoholer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3" y="2931708"/>
            <a:ext cx="6327530" cy="2249382"/>
          </a:xfrm>
        </p:spPr>
      </p:pic>
      <p:sp>
        <p:nvSpPr>
          <p:cNvPr id="6" name="Rektangel 5"/>
          <p:cNvSpPr/>
          <p:nvPr/>
        </p:nvSpPr>
        <p:spPr>
          <a:xfrm>
            <a:off x="2233246" y="2805700"/>
            <a:ext cx="628100" cy="4652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7114680" y="2805700"/>
            <a:ext cx="628100" cy="4652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4513019" y="2805700"/>
            <a:ext cx="628100" cy="4652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5532796" y="1660194"/>
            <a:ext cx="3163766" cy="376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84" dirty="0" err="1">
                <a:solidFill>
                  <a:srgbClr val="0070C0"/>
                </a:solidFill>
              </a:rPr>
              <a:t>hydroxylgrupp</a:t>
            </a:r>
            <a:endParaRPr lang="sv-SE" sz="1984" dirty="0">
              <a:solidFill>
                <a:srgbClr val="0070C0"/>
              </a:solidFill>
            </a:endParaRPr>
          </a:p>
        </p:txBody>
      </p:sp>
      <p:cxnSp>
        <p:nvCxnSpPr>
          <p:cNvPr id="11" name="Rak pilkoppling 10"/>
          <p:cNvCxnSpPr/>
          <p:nvPr/>
        </p:nvCxnSpPr>
        <p:spPr>
          <a:xfrm>
            <a:off x="6525265" y="2134027"/>
            <a:ext cx="589414" cy="590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koppling 12"/>
          <p:cNvCxnSpPr/>
          <p:nvPr/>
        </p:nvCxnSpPr>
        <p:spPr>
          <a:xfrm flipH="1">
            <a:off x="5222539" y="2134027"/>
            <a:ext cx="779310" cy="671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834901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Organiska stamträdet </a:t>
            </a:r>
            <a:br>
              <a:rPr lang="sv-SE" sz="3200" dirty="0"/>
            </a:br>
            <a:r>
              <a:rPr lang="sv-SE" sz="2000" dirty="0"/>
              <a:t>Ämnesklasser- reaktionstyper/reaktionsvägar)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032" y="1403573"/>
            <a:ext cx="5366151" cy="6073203"/>
          </a:xfrm>
          <a:prstGeom prst="rect">
            <a:avLst/>
          </a:prstGeom>
        </p:spPr>
      </p:pic>
      <p:sp>
        <p:nvSpPr>
          <p:cNvPr id="6" name="Rektangel: rundade hörn 5"/>
          <p:cNvSpPr/>
          <p:nvPr/>
        </p:nvSpPr>
        <p:spPr>
          <a:xfrm>
            <a:off x="4591039" y="6732165"/>
            <a:ext cx="1224136" cy="50405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969" y="1668983"/>
            <a:ext cx="1249788" cy="53039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39" y="4247365"/>
            <a:ext cx="1249788" cy="53039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437" y="3004965"/>
            <a:ext cx="1249788" cy="5303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437" y="1653485"/>
            <a:ext cx="1249788" cy="53039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181" y="5489765"/>
            <a:ext cx="1249788" cy="530398"/>
          </a:xfrm>
          <a:prstGeom prst="rect">
            <a:avLst/>
          </a:prstGeom>
        </p:spPr>
      </p:pic>
      <p:sp>
        <p:nvSpPr>
          <p:cNvPr id="3" name="Ellips 2"/>
          <p:cNvSpPr/>
          <p:nvPr/>
        </p:nvSpPr>
        <p:spPr>
          <a:xfrm>
            <a:off x="4248224" y="3851845"/>
            <a:ext cx="3816424" cy="381642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32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>
                <a:solidFill>
                  <a:srgbClr val="7030A0"/>
                </a:solidFill>
              </a:rPr>
              <a:t>Namngivning av alkoholer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4787" y="2051645"/>
            <a:ext cx="4053477" cy="5392535"/>
          </a:xfrm>
        </p:spPr>
        <p:txBody>
          <a:bodyPr/>
          <a:lstStyle/>
          <a:p>
            <a:r>
              <a:rPr lang="sv-SE" dirty="0"/>
              <a:t>Längsta </a:t>
            </a:r>
            <a:r>
              <a:rPr lang="sv-SE" dirty="0" err="1"/>
              <a:t>kolkedjan</a:t>
            </a:r>
            <a:endParaRPr lang="sv-SE" dirty="0"/>
          </a:p>
          <a:p>
            <a:r>
              <a:rPr lang="sv-SE" dirty="0"/>
              <a:t>OH-gruppens placering anges med siffra (lägsta möjliga)</a:t>
            </a:r>
          </a:p>
          <a:p>
            <a:r>
              <a:rPr lang="sv-SE" dirty="0" err="1"/>
              <a:t>Ev</a:t>
            </a:r>
            <a:r>
              <a:rPr lang="sv-SE" dirty="0"/>
              <a:t> </a:t>
            </a:r>
            <a:r>
              <a:rPr lang="sv-SE" dirty="0" err="1"/>
              <a:t>alkylgrupper</a:t>
            </a:r>
            <a:r>
              <a:rPr lang="sv-SE" dirty="0"/>
              <a:t> namn och placering i bokstavsordning</a:t>
            </a:r>
          </a:p>
          <a:p>
            <a:pPr marL="0" indent="0">
              <a:buNone/>
            </a:pPr>
            <a:endParaRPr lang="sv-SE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21" y="2123653"/>
            <a:ext cx="4289629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5184328" y="6178182"/>
            <a:ext cx="4032448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2800" dirty="0">
                <a:solidFill>
                  <a:srgbClr val="7030A0"/>
                </a:solidFill>
              </a:rPr>
              <a:t>2-metyl-1-propanol</a:t>
            </a:r>
          </a:p>
        </p:txBody>
      </p:sp>
    </p:spTree>
    <p:extLst>
      <p:ext uri="{BB962C8B-B14F-4D97-AF65-F5344CB8AC3E}">
        <p14:creationId xmlns:p14="http://schemas.microsoft.com/office/powerpoint/2010/main" val="299305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Övning: namngivning av alkoholer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/>
              <a:t>Skriv strukturformel för :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sz="1800" dirty="0"/>
              <a:t>a) 1-pentanol  b) 3-metyl-1-pentanol c) 2-pentanol  d) 1,2-etandiol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84" y="3503436"/>
            <a:ext cx="5184576" cy="317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2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det gäller </a:t>
            </a:r>
            <a:r>
              <a:rPr lang="sv-SE" i="1" dirty="0"/>
              <a:t>vattenlöslighet</a:t>
            </a:r>
            <a:r>
              <a:rPr lang="sv-SE" dirty="0"/>
              <a:t>  och </a:t>
            </a:r>
            <a:r>
              <a:rPr lang="sv-SE" i="1" dirty="0"/>
              <a:t>kokpunkt</a:t>
            </a:r>
            <a:r>
              <a:rPr lang="sv-SE" dirty="0"/>
              <a:t> påverkar </a:t>
            </a:r>
            <a:r>
              <a:rPr lang="sv-SE" i="1" dirty="0"/>
              <a:t>många kolatomer i </a:t>
            </a:r>
            <a:r>
              <a:rPr lang="sv-SE" i="1" dirty="0" err="1"/>
              <a:t>kolkedjan</a:t>
            </a:r>
            <a:r>
              <a:rPr lang="sv-SE" i="1"/>
              <a:t> </a:t>
            </a:r>
            <a:r>
              <a:rPr lang="sv-SE"/>
              <a:t>.</a:t>
            </a:r>
          </a:p>
          <a:p>
            <a:pPr marL="0" indent="0">
              <a:buNone/>
            </a:pPr>
            <a:r>
              <a:rPr lang="sv-SE"/>
              <a:t> </a:t>
            </a:r>
            <a:r>
              <a:rPr lang="sv-SE" sz="2400" dirty="0"/>
              <a:t>(jmf tab. s 131 och tab. 112)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Varför då? (uppgift stencil)</a:t>
            </a:r>
          </a:p>
        </p:txBody>
      </p:sp>
    </p:spTree>
    <p:extLst>
      <p:ext uri="{BB962C8B-B14F-4D97-AF65-F5344CB8AC3E}">
        <p14:creationId xmlns:p14="http://schemas.microsoft.com/office/powerpoint/2010/main" val="28418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Alkoholers löslighet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4499917"/>
            <a:ext cx="8231953" cy="195451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3" y="1979637"/>
            <a:ext cx="3290324" cy="148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5400352" y="2597261"/>
            <a:ext cx="2664296" cy="4358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i="1" dirty="0">
                <a:solidFill>
                  <a:srgbClr val="7030A0"/>
                </a:solidFill>
              </a:rPr>
              <a:t>”</a:t>
            </a:r>
            <a:r>
              <a:rPr lang="sv-SE" sz="2400" i="1" dirty="0">
                <a:solidFill>
                  <a:srgbClr val="0070C0"/>
                </a:solidFill>
              </a:rPr>
              <a:t>lika löser lika”</a:t>
            </a:r>
          </a:p>
        </p:txBody>
      </p:sp>
    </p:spTree>
    <p:extLst>
      <p:ext uri="{BB962C8B-B14F-4D97-AF65-F5344CB8AC3E}">
        <p14:creationId xmlns:p14="http://schemas.microsoft.com/office/powerpoint/2010/main" val="377003821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rgbClr val="7030A0"/>
                </a:solidFill>
              </a:rPr>
              <a:t>Två sätt att </a:t>
            </a:r>
            <a:r>
              <a:rPr lang="sv-SE" i="1" dirty="0">
                <a:solidFill>
                  <a:srgbClr val="7030A0"/>
                </a:solidFill>
              </a:rPr>
              <a:t>dela in olika </a:t>
            </a:r>
            <a:r>
              <a:rPr lang="sv-SE" dirty="0">
                <a:solidFill>
                  <a:srgbClr val="7030A0"/>
                </a:solidFill>
              </a:rPr>
              <a:t>alkoholer: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800" dirty="0">
                <a:solidFill>
                  <a:srgbClr val="7030A0"/>
                </a:solidFill>
              </a:rPr>
              <a:t>1. Efter </a:t>
            </a:r>
            <a:r>
              <a:rPr lang="sv-SE" sz="2800" i="1" dirty="0">
                <a:solidFill>
                  <a:srgbClr val="7030A0"/>
                </a:solidFill>
              </a:rPr>
              <a:t>antalet OH-grupper</a:t>
            </a:r>
          </a:p>
          <a:p>
            <a:pPr marL="0" indent="0">
              <a:buNone/>
            </a:pPr>
            <a:r>
              <a:rPr lang="sv-SE" sz="2000" dirty="0"/>
              <a:t>En OH-grupp (envärd alkohol), två OH-grupper (tvåvärd alkohol, tre OH-grupper (trevärd alkohol)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 Ex. Tvåvärd	1.2 – </a:t>
            </a:r>
            <a:r>
              <a:rPr lang="sv-SE" sz="2000" dirty="0" err="1"/>
              <a:t>etandiol</a:t>
            </a:r>
            <a:r>
              <a:rPr lang="sv-SE" sz="2000" dirty="0"/>
              <a:t> (glykol)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Ex. trevärd	1.2.3 – propantriol (glycerol)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800" dirty="0">
                <a:solidFill>
                  <a:srgbClr val="7030A0"/>
                </a:solidFill>
              </a:rPr>
              <a:t>2. Efter den </a:t>
            </a:r>
            <a:r>
              <a:rPr lang="sv-SE" sz="2800" i="1" dirty="0">
                <a:solidFill>
                  <a:srgbClr val="7030A0"/>
                </a:solidFill>
              </a:rPr>
              <a:t>kolatomen –OH gruppen </a:t>
            </a:r>
            <a:r>
              <a:rPr lang="sv-SE" sz="2800" dirty="0">
                <a:solidFill>
                  <a:srgbClr val="7030A0"/>
                </a:solidFill>
              </a:rPr>
              <a:t>är bunden till</a:t>
            </a:r>
          </a:p>
          <a:p>
            <a:pPr marL="0" indent="0">
              <a:buNone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02766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49" y="2915741"/>
            <a:ext cx="6360630" cy="385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1295896" y="2123653"/>
            <a:ext cx="6624736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2000" dirty="0">
                <a:solidFill>
                  <a:srgbClr val="7030A0"/>
                </a:solidFill>
              </a:rPr>
              <a:t>Indelning efter den kolatom som  –OH gruppen är bunden till</a:t>
            </a:r>
          </a:p>
        </p:txBody>
      </p:sp>
    </p:spTree>
    <p:extLst>
      <p:ext uri="{BB962C8B-B14F-4D97-AF65-F5344CB8AC3E}">
        <p14:creationId xmlns:p14="http://schemas.microsoft.com/office/powerpoint/2010/main" val="32831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dirty="0">
                <a:solidFill>
                  <a:srgbClr val="7030A0"/>
                </a:solidFill>
              </a:rPr>
              <a:t>Syntes av alkoholer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4795" y="1907629"/>
            <a:ext cx="4851130" cy="54991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>
          <a:xfrm>
            <a:off x="359793" y="1835622"/>
            <a:ext cx="4176463" cy="5112567"/>
          </a:xfrm>
        </p:spPr>
        <p:txBody>
          <a:bodyPr/>
          <a:lstStyle/>
          <a:p>
            <a:r>
              <a:rPr lang="sv-SE" i="1" dirty="0"/>
              <a:t>Jäsning</a:t>
            </a:r>
            <a:r>
              <a:rPr lang="sv-SE" dirty="0"/>
              <a:t> (jästsvamp)  socker → etanol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i="1" dirty="0"/>
              <a:t>Substitutionsreaktion</a:t>
            </a:r>
            <a:r>
              <a:rPr lang="sv-SE" dirty="0"/>
              <a:t> (från haloalkan)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i="1" dirty="0"/>
              <a:t>Additionsreaktion</a:t>
            </a:r>
            <a:r>
              <a:rPr lang="sv-SE" dirty="0"/>
              <a:t> (med </a:t>
            </a:r>
            <a:r>
              <a:rPr lang="sv-SE" dirty="0" err="1"/>
              <a:t>alken</a:t>
            </a:r>
            <a:r>
              <a:rPr lang="sv-SE" dirty="0"/>
              <a:t>)</a:t>
            </a:r>
          </a:p>
          <a:p>
            <a:endParaRPr lang="sv-SE" dirty="0"/>
          </a:p>
        </p:txBody>
      </p:sp>
      <p:sp>
        <p:nvSpPr>
          <p:cNvPr id="5" name="Frihandsfigur 4"/>
          <p:cNvSpPr/>
          <p:nvPr/>
        </p:nvSpPr>
        <p:spPr>
          <a:xfrm>
            <a:off x="5976416" y="4499917"/>
            <a:ext cx="2447888" cy="1703868"/>
          </a:xfrm>
          <a:custGeom>
            <a:avLst/>
            <a:gdLst>
              <a:gd name="connsiteX0" fmla="*/ 1406879 w 2447888"/>
              <a:gd name="connsiteY0" fmla="*/ 15745 h 1703868"/>
              <a:gd name="connsiteX1" fmla="*/ 1012984 w 2447888"/>
              <a:gd name="connsiteY1" fmla="*/ 15745 h 1703868"/>
              <a:gd name="connsiteX2" fmla="*/ 928578 w 2447888"/>
              <a:gd name="connsiteY2" fmla="*/ 43881 h 1703868"/>
              <a:gd name="connsiteX3" fmla="*/ 844171 w 2447888"/>
              <a:gd name="connsiteY3" fmla="*/ 72016 h 1703868"/>
              <a:gd name="connsiteX4" fmla="*/ 801968 w 2447888"/>
              <a:gd name="connsiteY4" fmla="*/ 86084 h 1703868"/>
              <a:gd name="connsiteX5" fmla="*/ 717562 w 2447888"/>
              <a:gd name="connsiteY5" fmla="*/ 142354 h 1703868"/>
              <a:gd name="connsiteX6" fmla="*/ 675359 w 2447888"/>
              <a:gd name="connsiteY6" fmla="*/ 170490 h 1703868"/>
              <a:gd name="connsiteX7" fmla="*/ 633156 w 2447888"/>
              <a:gd name="connsiteY7" fmla="*/ 184558 h 1703868"/>
              <a:gd name="connsiteX8" fmla="*/ 548750 w 2447888"/>
              <a:gd name="connsiteY8" fmla="*/ 226761 h 1703868"/>
              <a:gd name="connsiteX9" fmla="*/ 478411 w 2447888"/>
              <a:gd name="connsiteY9" fmla="*/ 283031 h 1703868"/>
              <a:gd name="connsiteX10" fmla="*/ 408073 w 2447888"/>
              <a:gd name="connsiteY10" fmla="*/ 339302 h 1703868"/>
              <a:gd name="connsiteX11" fmla="*/ 394005 w 2447888"/>
              <a:gd name="connsiteY11" fmla="*/ 381505 h 1703868"/>
              <a:gd name="connsiteX12" fmla="*/ 365870 w 2447888"/>
              <a:gd name="connsiteY12" fmla="*/ 409641 h 1703868"/>
              <a:gd name="connsiteX13" fmla="*/ 337734 w 2447888"/>
              <a:gd name="connsiteY13" fmla="*/ 451844 h 1703868"/>
              <a:gd name="connsiteX14" fmla="*/ 309599 w 2447888"/>
              <a:gd name="connsiteY14" fmla="*/ 508114 h 1703868"/>
              <a:gd name="connsiteX15" fmla="*/ 253328 w 2447888"/>
              <a:gd name="connsiteY15" fmla="*/ 564385 h 1703868"/>
              <a:gd name="connsiteX16" fmla="*/ 197058 w 2447888"/>
              <a:gd name="connsiteY16" fmla="*/ 662859 h 1703868"/>
              <a:gd name="connsiteX17" fmla="*/ 168922 w 2447888"/>
              <a:gd name="connsiteY17" fmla="*/ 690994 h 1703868"/>
              <a:gd name="connsiteX18" fmla="*/ 126719 w 2447888"/>
              <a:gd name="connsiteY18" fmla="*/ 817604 h 1703868"/>
              <a:gd name="connsiteX19" fmla="*/ 112651 w 2447888"/>
              <a:gd name="connsiteY19" fmla="*/ 859807 h 1703868"/>
              <a:gd name="connsiteX20" fmla="*/ 70448 w 2447888"/>
              <a:gd name="connsiteY20" fmla="*/ 1295905 h 1703868"/>
              <a:gd name="connsiteX21" fmla="*/ 56381 w 2447888"/>
              <a:gd name="connsiteY21" fmla="*/ 1338108 h 1703868"/>
              <a:gd name="connsiteX22" fmla="*/ 28245 w 2447888"/>
              <a:gd name="connsiteY22" fmla="*/ 1380311 h 1703868"/>
              <a:gd name="connsiteX23" fmla="*/ 14178 w 2447888"/>
              <a:gd name="connsiteY23" fmla="*/ 1506921 h 1703868"/>
              <a:gd name="connsiteX24" fmla="*/ 112651 w 2447888"/>
              <a:gd name="connsiteY24" fmla="*/ 1591327 h 1703868"/>
              <a:gd name="connsiteX25" fmla="*/ 154854 w 2447888"/>
              <a:gd name="connsiteY25" fmla="*/ 1605394 h 1703868"/>
              <a:gd name="connsiteX26" fmla="*/ 182990 w 2447888"/>
              <a:gd name="connsiteY26" fmla="*/ 1633530 h 1703868"/>
              <a:gd name="connsiteX27" fmla="*/ 281464 w 2447888"/>
              <a:gd name="connsiteY27" fmla="*/ 1661665 h 1703868"/>
              <a:gd name="connsiteX28" fmla="*/ 365870 w 2447888"/>
              <a:gd name="connsiteY28" fmla="*/ 1689801 h 1703868"/>
              <a:gd name="connsiteX29" fmla="*/ 1505353 w 2447888"/>
              <a:gd name="connsiteY29" fmla="*/ 1703868 h 1703868"/>
              <a:gd name="connsiteX30" fmla="*/ 1913316 w 2447888"/>
              <a:gd name="connsiteY30" fmla="*/ 1689801 h 1703868"/>
              <a:gd name="connsiteX31" fmla="*/ 2082128 w 2447888"/>
              <a:gd name="connsiteY31" fmla="*/ 1647598 h 1703868"/>
              <a:gd name="connsiteX32" fmla="*/ 2138399 w 2447888"/>
              <a:gd name="connsiteY32" fmla="*/ 1633530 h 1703868"/>
              <a:gd name="connsiteX33" fmla="*/ 2222805 w 2447888"/>
              <a:gd name="connsiteY33" fmla="*/ 1605394 h 1703868"/>
              <a:gd name="connsiteX34" fmla="*/ 2293144 w 2447888"/>
              <a:gd name="connsiteY34" fmla="*/ 1591327 h 1703868"/>
              <a:gd name="connsiteX35" fmla="*/ 2321279 w 2447888"/>
              <a:gd name="connsiteY35" fmla="*/ 1563191 h 1703868"/>
              <a:gd name="connsiteX36" fmla="*/ 2363482 w 2447888"/>
              <a:gd name="connsiteY36" fmla="*/ 1535056 h 1703868"/>
              <a:gd name="connsiteX37" fmla="*/ 2391618 w 2447888"/>
              <a:gd name="connsiteY37" fmla="*/ 1492853 h 1703868"/>
              <a:gd name="connsiteX38" fmla="*/ 2433821 w 2447888"/>
              <a:gd name="connsiteY38" fmla="*/ 1366244 h 1703868"/>
              <a:gd name="connsiteX39" fmla="*/ 2447888 w 2447888"/>
              <a:gd name="connsiteY39" fmla="*/ 1324041 h 1703868"/>
              <a:gd name="connsiteX40" fmla="*/ 2433821 w 2447888"/>
              <a:gd name="connsiteY40" fmla="*/ 1084890 h 1703868"/>
              <a:gd name="connsiteX41" fmla="*/ 2377550 w 2447888"/>
              <a:gd name="connsiteY41" fmla="*/ 972348 h 1703868"/>
              <a:gd name="connsiteX42" fmla="*/ 2279076 w 2447888"/>
              <a:gd name="connsiteY42" fmla="*/ 831671 h 1703868"/>
              <a:gd name="connsiteX43" fmla="*/ 2236873 w 2447888"/>
              <a:gd name="connsiteY43" fmla="*/ 803536 h 1703868"/>
              <a:gd name="connsiteX44" fmla="*/ 2208738 w 2447888"/>
              <a:gd name="connsiteY44" fmla="*/ 761333 h 1703868"/>
              <a:gd name="connsiteX45" fmla="*/ 2180602 w 2447888"/>
              <a:gd name="connsiteY45" fmla="*/ 733198 h 1703868"/>
              <a:gd name="connsiteX46" fmla="*/ 2124331 w 2447888"/>
              <a:gd name="connsiteY46" fmla="*/ 634724 h 1703868"/>
              <a:gd name="connsiteX47" fmla="*/ 2053993 w 2447888"/>
              <a:gd name="connsiteY47" fmla="*/ 564385 h 1703868"/>
              <a:gd name="connsiteX48" fmla="*/ 1997722 w 2447888"/>
              <a:gd name="connsiteY48" fmla="*/ 494047 h 1703868"/>
              <a:gd name="connsiteX49" fmla="*/ 1969587 w 2447888"/>
              <a:gd name="connsiteY49" fmla="*/ 451844 h 1703868"/>
              <a:gd name="connsiteX50" fmla="*/ 1899248 w 2447888"/>
              <a:gd name="connsiteY50" fmla="*/ 395573 h 1703868"/>
              <a:gd name="connsiteX51" fmla="*/ 1842978 w 2447888"/>
              <a:gd name="connsiteY51" fmla="*/ 325234 h 1703868"/>
              <a:gd name="connsiteX52" fmla="*/ 1772639 w 2447888"/>
              <a:gd name="connsiteY52" fmla="*/ 254896 h 1703868"/>
              <a:gd name="connsiteX53" fmla="*/ 1702301 w 2447888"/>
              <a:gd name="connsiteY53" fmla="*/ 198625 h 1703868"/>
              <a:gd name="connsiteX54" fmla="*/ 1660098 w 2447888"/>
              <a:gd name="connsiteY54" fmla="*/ 170490 h 1703868"/>
              <a:gd name="connsiteX55" fmla="*/ 1631962 w 2447888"/>
              <a:gd name="connsiteY55" fmla="*/ 142354 h 1703868"/>
              <a:gd name="connsiteX56" fmla="*/ 1589759 w 2447888"/>
              <a:gd name="connsiteY56" fmla="*/ 114219 h 1703868"/>
              <a:gd name="connsiteX57" fmla="*/ 1505353 w 2447888"/>
              <a:gd name="connsiteY57" fmla="*/ 86084 h 1703868"/>
              <a:gd name="connsiteX58" fmla="*/ 1477218 w 2447888"/>
              <a:gd name="connsiteY58" fmla="*/ 57948 h 1703868"/>
              <a:gd name="connsiteX59" fmla="*/ 1336541 w 2447888"/>
              <a:gd name="connsiteY59" fmla="*/ 43881 h 170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447888" h="1703868">
                <a:moveTo>
                  <a:pt x="1406879" y="15745"/>
                </a:moveTo>
                <a:cubicBezTo>
                  <a:pt x="1233645" y="-3"/>
                  <a:pt x="1209733" y="-9918"/>
                  <a:pt x="1012984" y="15745"/>
                </a:cubicBezTo>
                <a:cubicBezTo>
                  <a:pt x="983576" y="19581"/>
                  <a:pt x="956713" y="34503"/>
                  <a:pt x="928578" y="43881"/>
                </a:cubicBezTo>
                <a:lnTo>
                  <a:pt x="844171" y="72016"/>
                </a:lnTo>
                <a:cubicBezTo>
                  <a:pt x="830103" y="76705"/>
                  <a:pt x="814306" y="77859"/>
                  <a:pt x="801968" y="86084"/>
                </a:cubicBezTo>
                <a:lnTo>
                  <a:pt x="717562" y="142354"/>
                </a:lnTo>
                <a:cubicBezTo>
                  <a:pt x="703494" y="151733"/>
                  <a:pt x="691399" y="165143"/>
                  <a:pt x="675359" y="170490"/>
                </a:cubicBezTo>
                <a:cubicBezTo>
                  <a:pt x="661291" y="175179"/>
                  <a:pt x="646419" y="177926"/>
                  <a:pt x="633156" y="184558"/>
                </a:cubicBezTo>
                <a:cubicBezTo>
                  <a:pt x="524074" y="239099"/>
                  <a:pt x="654829" y="191401"/>
                  <a:pt x="548750" y="226761"/>
                </a:cubicBezTo>
                <a:cubicBezTo>
                  <a:pt x="480806" y="294702"/>
                  <a:pt x="567154" y="212036"/>
                  <a:pt x="478411" y="283031"/>
                </a:cubicBezTo>
                <a:cubicBezTo>
                  <a:pt x="378185" y="363212"/>
                  <a:pt x="537969" y="252706"/>
                  <a:pt x="408073" y="339302"/>
                </a:cubicBezTo>
                <a:cubicBezTo>
                  <a:pt x="403384" y="353370"/>
                  <a:pt x="401634" y="368789"/>
                  <a:pt x="394005" y="381505"/>
                </a:cubicBezTo>
                <a:cubicBezTo>
                  <a:pt x="387181" y="392878"/>
                  <a:pt x="374155" y="399284"/>
                  <a:pt x="365870" y="409641"/>
                </a:cubicBezTo>
                <a:cubicBezTo>
                  <a:pt x="355308" y="422843"/>
                  <a:pt x="346122" y="437164"/>
                  <a:pt x="337734" y="451844"/>
                </a:cubicBezTo>
                <a:cubicBezTo>
                  <a:pt x="327330" y="470052"/>
                  <a:pt x="322181" y="491338"/>
                  <a:pt x="309599" y="508114"/>
                </a:cubicBezTo>
                <a:cubicBezTo>
                  <a:pt x="293683" y="529335"/>
                  <a:pt x="253328" y="564385"/>
                  <a:pt x="253328" y="564385"/>
                </a:cubicBezTo>
                <a:cubicBezTo>
                  <a:pt x="234075" y="602892"/>
                  <a:pt x="223569" y="629721"/>
                  <a:pt x="197058" y="662859"/>
                </a:cubicBezTo>
                <a:cubicBezTo>
                  <a:pt x="188772" y="673216"/>
                  <a:pt x="178301" y="681616"/>
                  <a:pt x="168922" y="690994"/>
                </a:cubicBezTo>
                <a:lnTo>
                  <a:pt x="126719" y="817604"/>
                </a:lnTo>
                <a:lnTo>
                  <a:pt x="112651" y="859807"/>
                </a:lnTo>
                <a:cubicBezTo>
                  <a:pt x="98583" y="1005173"/>
                  <a:pt x="116630" y="1157354"/>
                  <a:pt x="70448" y="1295905"/>
                </a:cubicBezTo>
                <a:cubicBezTo>
                  <a:pt x="65759" y="1309973"/>
                  <a:pt x="63013" y="1324845"/>
                  <a:pt x="56381" y="1338108"/>
                </a:cubicBezTo>
                <a:cubicBezTo>
                  <a:pt x="48820" y="1353230"/>
                  <a:pt x="37624" y="1366243"/>
                  <a:pt x="28245" y="1380311"/>
                </a:cubicBezTo>
                <a:cubicBezTo>
                  <a:pt x="16735" y="1414842"/>
                  <a:pt x="-19926" y="1468554"/>
                  <a:pt x="14178" y="1506921"/>
                </a:cubicBezTo>
                <a:cubicBezTo>
                  <a:pt x="42900" y="1539233"/>
                  <a:pt x="77234" y="1566535"/>
                  <a:pt x="112651" y="1591327"/>
                </a:cubicBezTo>
                <a:cubicBezTo>
                  <a:pt x="124799" y="1599831"/>
                  <a:pt x="140786" y="1600705"/>
                  <a:pt x="154854" y="1605394"/>
                </a:cubicBezTo>
                <a:cubicBezTo>
                  <a:pt x="164233" y="1614773"/>
                  <a:pt x="171617" y="1626706"/>
                  <a:pt x="182990" y="1633530"/>
                </a:cubicBezTo>
                <a:cubicBezTo>
                  <a:pt x="198753" y="1642988"/>
                  <a:pt x="269196" y="1657985"/>
                  <a:pt x="281464" y="1661665"/>
                </a:cubicBezTo>
                <a:cubicBezTo>
                  <a:pt x="309871" y="1670187"/>
                  <a:pt x="336215" y="1689435"/>
                  <a:pt x="365870" y="1689801"/>
                </a:cubicBezTo>
                <a:lnTo>
                  <a:pt x="1505353" y="1703868"/>
                </a:lnTo>
                <a:cubicBezTo>
                  <a:pt x="1641341" y="1699179"/>
                  <a:pt x="1777469" y="1697564"/>
                  <a:pt x="1913316" y="1689801"/>
                </a:cubicBezTo>
                <a:cubicBezTo>
                  <a:pt x="2008744" y="1684348"/>
                  <a:pt x="1989618" y="1670726"/>
                  <a:pt x="2082128" y="1647598"/>
                </a:cubicBezTo>
                <a:cubicBezTo>
                  <a:pt x="2100885" y="1642909"/>
                  <a:pt x="2119880" y="1639086"/>
                  <a:pt x="2138399" y="1633530"/>
                </a:cubicBezTo>
                <a:cubicBezTo>
                  <a:pt x="2166806" y="1625008"/>
                  <a:pt x="2193724" y="1611210"/>
                  <a:pt x="2222805" y="1605394"/>
                </a:cubicBezTo>
                <a:lnTo>
                  <a:pt x="2293144" y="1591327"/>
                </a:lnTo>
                <a:cubicBezTo>
                  <a:pt x="2302522" y="1581948"/>
                  <a:pt x="2310922" y="1571477"/>
                  <a:pt x="2321279" y="1563191"/>
                </a:cubicBezTo>
                <a:cubicBezTo>
                  <a:pt x="2334481" y="1552629"/>
                  <a:pt x="2351527" y="1547011"/>
                  <a:pt x="2363482" y="1535056"/>
                </a:cubicBezTo>
                <a:cubicBezTo>
                  <a:pt x="2375437" y="1523101"/>
                  <a:pt x="2382239" y="1506921"/>
                  <a:pt x="2391618" y="1492853"/>
                </a:cubicBezTo>
                <a:lnTo>
                  <a:pt x="2433821" y="1366244"/>
                </a:lnTo>
                <a:lnTo>
                  <a:pt x="2447888" y="1324041"/>
                </a:lnTo>
                <a:cubicBezTo>
                  <a:pt x="2443199" y="1244324"/>
                  <a:pt x="2444149" y="1164074"/>
                  <a:pt x="2433821" y="1084890"/>
                </a:cubicBezTo>
                <a:cubicBezTo>
                  <a:pt x="2419535" y="975362"/>
                  <a:pt x="2418586" y="1027063"/>
                  <a:pt x="2377550" y="972348"/>
                </a:cubicBezTo>
                <a:cubicBezTo>
                  <a:pt x="2363766" y="953969"/>
                  <a:pt x="2303090" y="855685"/>
                  <a:pt x="2279076" y="831671"/>
                </a:cubicBezTo>
                <a:cubicBezTo>
                  <a:pt x="2267121" y="819716"/>
                  <a:pt x="2250941" y="812914"/>
                  <a:pt x="2236873" y="803536"/>
                </a:cubicBezTo>
                <a:cubicBezTo>
                  <a:pt x="2227495" y="789468"/>
                  <a:pt x="2219300" y="774535"/>
                  <a:pt x="2208738" y="761333"/>
                </a:cubicBezTo>
                <a:cubicBezTo>
                  <a:pt x="2200452" y="750976"/>
                  <a:pt x="2187426" y="744571"/>
                  <a:pt x="2180602" y="733198"/>
                </a:cubicBezTo>
                <a:cubicBezTo>
                  <a:pt x="2118667" y="629974"/>
                  <a:pt x="2239391" y="764167"/>
                  <a:pt x="2124331" y="634724"/>
                </a:cubicBezTo>
                <a:cubicBezTo>
                  <a:pt x="2102302" y="609941"/>
                  <a:pt x="2072386" y="591974"/>
                  <a:pt x="2053993" y="564385"/>
                </a:cubicBezTo>
                <a:cubicBezTo>
                  <a:pt x="1967397" y="434489"/>
                  <a:pt x="2077903" y="594273"/>
                  <a:pt x="1997722" y="494047"/>
                </a:cubicBezTo>
                <a:cubicBezTo>
                  <a:pt x="1987160" y="480845"/>
                  <a:pt x="1980149" y="465046"/>
                  <a:pt x="1969587" y="451844"/>
                </a:cubicBezTo>
                <a:cubicBezTo>
                  <a:pt x="1946678" y="423207"/>
                  <a:pt x="1930585" y="416464"/>
                  <a:pt x="1899248" y="395573"/>
                </a:cubicBezTo>
                <a:cubicBezTo>
                  <a:pt x="1875146" y="323263"/>
                  <a:pt x="1902865" y="377635"/>
                  <a:pt x="1842978" y="325234"/>
                </a:cubicBezTo>
                <a:cubicBezTo>
                  <a:pt x="1818024" y="303399"/>
                  <a:pt x="1800228" y="273289"/>
                  <a:pt x="1772639" y="254896"/>
                </a:cubicBezTo>
                <a:cubicBezTo>
                  <a:pt x="1642743" y="168300"/>
                  <a:pt x="1802527" y="278806"/>
                  <a:pt x="1702301" y="198625"/>
                </a:cubicBezTo>
                <a:cubicBezTo>
                  <a:pt x="1689099" y="188063"/>
                  <a:pt x="1673300" y="181052"/>
                  <a:pt x="1660098" y="170490"/>
                </a:cubicBezTo>
                <a:cubicBezTo>
                  <a:pt x="1649741" y="162204"/>
                  <a:pt x="1642319" y="150640"/>
                  <a:pt x="1631962" y="142354"/>
                </a:cubicBezTo>
                <a:cubicBezTo>
                  <a:pt x="1618760" y="131792"/>
                  <a:pt x="1605209" y="121086"/>
                  <a:pt x="1589759" y="114219"/>
                </a:cubicBezTo>
                <a:cubicBezTo>
                  <a:pt x="1562658" y="102174"/>
                  <a:pt x="1505353" y="86084"/>
                  <a:pt x="1505353" y="86084"/>
                </a:cubicBezTo>
                <a:cubicBezTo>
                  <a:pt x="1495975" y="76705"/>
                  <a:pt x="1489637" y="62605"/>
                  <a:pt x="1477218" y="57948"/>
                </a:cubicBezTo>
                <a:cubicBezTo>
                  <a:pt x="1431483" y="40798"/>
                  <a:pt x="1383738" y="43881"/>
                  <a:pt x="1336541" y="43881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36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/>
              <a:t>Övning : </a:t>
            </a:r>
          </a:p>
          <a:p>
            <a:pPr marL="0" indent="0">
              <a:buNone/>
            </a:pPr>
            <a:r>
              <a:rPr lang="sv-SE" sz="2400" dirty="0"/>
              <a:t>Teori: boken sid 126-135</a:t>
            </a:r>
          </a:p>
          <a:p>
            <a:pPr marL="0" indent="0">
              <a:buNone/>
            </a:pPr>
            <a:r>
              <a:rPr lang="sv-SE" sz="2400" dirty="0"/>
              <a:t>Uppgifter:</a:t>
            </a:r>
          </a:p>
          <a:p>
            <a:pPr marL="0" indent="0">
              <a:buNone/>
            </a:pPr>
            <a:r>
              <a:rPr lang="sv-SE" sz="2400" i="1" dirty="0"/>
              <a:t>1. Boken s157: 5:3-5:7, 5:9 , 5:18 </a:t>
            </a:r>
            <a:r>
              <a:rPr lang="sv-SE" sz="1800" i="1" dirty="0"/>
              <a:t>(ej e)  </a:t>
            </a:r>
            <a:endParaRPr lang="sv-SE" sz="1800" dirty="0"/>
          </a:p>
          <a:p>
            <a:pPr marL="0" indent="0">
              <a:buNone/>
            </a:pPr>
            <a:r>
              <a:rPr lang="sv-SE" sz="2400" dirty="0">
                <a:solidFill>
                  <a:srgbClr val="7030A0"/>
                </a:solidFill>
              </a:rPr>
              <a:t>2. Fil hemsidan</a:t>
            </a:r>
            <a:r>
              <a:rPr lang="sv-SE" sz="2400" dirty="0"/>
              <a:t> ”Ke2 </a:t>
            </a:r>
            <a:r>
              <a:rPr lang="sv-SE" sz="2400" dirty="0" err="1"/>
              <a:t>övn</a:t>
            </a:r>
            <a:r>
              <a:rPr lang="sv-SE" sz="2400" dirty="0"/>
              <a:t> 1 organkemi” uppgift 8:24-8:32</a:t>
            </a:r>
          </a:p>
          <a:p>
            <a:pPr marL="0" indent="0">
              <a:buNone/>
            </a:pPr>
            <a:r>
              <a:rPr lang="sv-SE" sz="2000" i="1" dirty="0"/>
              <a:t>(uppgift 8:28 se tabeller sid  112 /131 och /eller formelsamling)</a:t>
            </a:r>
          </a:p>
          <a:p>
            <a:pPr marL="0" indent="0">
              <a:buNone/>
            </a:pPr>
            <a:endParaRPr lang="sv-SE" sz="2800" i="1" dirty="0"/>
          </a:p>
          <a:p>
            <a:pPr marL="0" indent="0">
              <a:buNone/>
            </a:pPr>
            <a:r>
              <a:rPr lang="sv-SE" sz="2800" i="1" dirty="0">
                <a:solidFill>
                  <a:srgbClr val="00B050"/>
                </a:solidFill>
              </a:rPr>
              <a:t>Prov onsdag 19/12.  innehållet i boken sid 107-135</a:t>
            </a:r>
          </a:p>
          <a:p>
            <a:pPr marL="0" indent="0">
              <a:buNone/>
            </a:pPr>
            <a:r>
              <a:rPr lang="sv-SE" sz="2800" i="1" dirty="0" err="1">
                <a:solidFill>
                  <a:srgbClr val="00B050"/>
                </a:solidFill>
              </a:rPr>
              <a:t>Pdf:er</a:t>
            </a:r>
            <a:r>
              <a:rPr lang="sv-SE" sz="2800" i="1" dirty="0">
                <a:solidFill>
                  <a:srgbClr val="00B050"/>
                </a:solidFill>
              </a:rPr>
              <a:t> , övningsstenciler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923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7984" y="911796"/>
            <a:ext cx="5688631" cy="644846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ihandsfigur: Form 5"/>
          <p:cNvSpPr/>
          <p:nvPr/>
        </p:nvSpPr>
        <p:spPr>
          <a:xfrm>
            <a:off x="2104571" y="885371"/>
            <a:ext cx="5007429" cy="3730172"/>
          </a:xfrm>
          <a:custGeom>
            <a:avLst/>
            <a:gdLst>
              <a:gd name="connsiteX0" fmla="*/ 145143 w 5007429"/>
              <a:gd name="connsiteY0" fmla="*/ 2859315 h 3730172"/>
              <a:gd name="connsiteX1" fmla="*/ 43543 w 5007429"/>
              <a:gd name="connsiteY1" fmla="*/ 3004458 h 3730172"/>
              <a:gd name="connsiteX2" fmla="*/ 29029 w 5007429"/>
              <a:gd name="connsiteY2" fmla="*/ 3048000 h 3730172"/>
              <a:gd name="connsiteX3" fmla="*/ 43543 w 5007429"/>
              <a:gd name="connsiteY3" fmla="*/ 3381829 h 3730172"/>
              <a:gd name="connsiteX4" fmla="*/ 87086 w 5007429"/>
              <a:gd name="connsiteY4" fmla="*/ 3410858 h 3730172"/>
              <a:gd name="connsiteX5" fmla="*/ 145143 w 5007429"/>
              <a:gd name="connsiteY5" fmla="*/ 3483429 h 3730172"/>
              <a:gd name="connsiteX6" fmla="*/ 188686 w 5007429"/>
              <a:gd name="connsiteY6" fmla="*/ 3512458 h 3730172"/>
              <a:gd name="connsiteX7" fmla="*/ 232229 w 5007429"/>
              <a:gd name="connsiteY7" fmla="*/ 3570515 h 3730172"/>
              <a:gd name="connsiteX8" fmla="*/ 275772 w 5007429"/>
              <a:gd name="connsiteY8" fmla="*/ 3585029 h 3730172"/>
              <a:gd name="connsiteX9" fmla="*/ 377372 w 5007429"/>
              <a:gd name="connsiteY9" fmla="*/ 3628572 h 3730172"/>
              <a:gd name="connsiteX10" fmla="*/ 537029 w 5007429"/>
              <a:gd name="connsiteY10" fmla="*/ 3686629 h 3730172"/>
              <a:gd name="connsiteX11" fmla="*/ 653143 w 5007429"/>
              <a:gd name="connsiteY11" fmla="*/ 3715658 h 3730172"/>
              <a:gd name="connsiteX12" fmla="*/ 769258 w 5007429"/>
              <a:gd name="connsiteY12" fmla="*/ 3730172 h 3730172"/>
              <a:gd name="connsiteX13" fmla="*/ 1103086 w 5007429"/>
              <a:gd name="connsiteY13" fmla="*/ 3715658 h 3730172"/>
              <a:gd name="connsiteX14" fmla="*/ 1233715 w 5007429"/>
              <a:gd name="connsiteY14" fmla="*/ 3643086 h 3730172"/>
              <a:gd name="connsiteX15" fmla="*/ 1277258 w 5007429"/>
              <a:gd name="connsiteY15" fmla="*/ 3628572 h 3730172"/>
              <a:gd name="connsiteX16" fmla="*/ 1320800 w 5007429"/>
              <a:gd name="connsiteY16" fmla="*/ 3585029 h 3730172"/>
              <a:gd name="connsiteX17" fmla="*/ 1553029 w 5007429"/>
              <a:gd name="connsiteY17" fmla="*/ 3425372 h 3730172"/>
              <a:gd name="connsiteX18" fmla="*/ 1596572 w 5007429"/>
              <a:gd name="connsiteY18" fmla="*/ 3396343 h 3730172"/>
              <a:gd name="connsiteX19" fmla="*/ 1683658 w 5007429"/>
              <a:gd name="connsiteY19" fmla="*/ 3367315 h 3730172"/>
              <a:gd name="connsiteX20" fmla="*/ 1770743 w 5007429"/>
              <a:gd name="connsiteY20" fmla="*/ 3309258 h 3730172"/>
              <a:gd name="connsiteX21" fmla="*/ 1814286 w 5007429"/>
              <a:gd name="connsiteY21" fmla="*/ 3280229 h 3730172"/>
              <a:gd name="connsiteX22" fmla="*/ 1872343 w 5007429"/>
              <a:gd name="connsiteY22" fmla="*/ 3178629 h 3730172"/>
              <a:gd name="connsiteX23" fmla="*/ 1973943 w 5007429"/>
              <a:gd name="connsiteY23" fmla="*/ 3120572 h 3730172"/>
              <a:gd name="connsiteX24" fmla="*/ 2061029 w 5007429"/>
              <a:gd name="connsiteY24" fmla="*/ 3062515 h 3730172"/>
              <a:gd name="connsiteX25" fmla="*/ 2133600 w 5007429"/>
              <a:gd name="connsiteY25" fmla="*/ 3018972 h 3730172"/>
              <a:gd name="connsiteX26" fmla="*/ 2220686 w 5007429"/>
              <a:gd name="connsiteY26" fmla="*/ 2975429 h 3730172"/>
              <a:gd name="connsiteX27" fmla="*/ 2365829 w 5007429"/>
              <a:gd name="connsiteY27" fmla="*/ 2960915 h 3730172"/>
              <a:gd name="connsiteX28" fmla="*/ 2569029 w 5007429"/>
              <a:gd name="connsiteY28" fmla="*/ 2888343 h 3730172"/>
              <a:gd name="connsiteX29" fmla="*/ 2598058 w 5007429"/>
              <a:gd name="connsiteY29" fmla="*/ 2830286 h 3730172"/>
              <a:gd name="connsiteX30" fmla="*/ 2627086 w 5007429"/>
              <a:gd name="connsiteY30" fmla="*/ 2786743 h 3730172"/>
              <a:gd name="connsiteX31" fmla="*/ 2656115 w 5007429"/>
              <a:gd name="connsiteY31" fmla="*/ 2714172 h 3730172"/>
              <a:gd name="connsiteX32" fmla="*/ 2743200 w 5007429"/>
              <a:gd name="connsiteY32" fmla="*/ 2685143 h 3730172"/>
              <a:gd name="connsiteX33" fmla="*/ 2888343 w 5007429"/>
              <a:gd name="connsiteY33" fmla="*/ 2583543 h 3730172"/>
              <a:gd name="connsiteX34" fmla="*/ 3149600 w 5007429"/>
              <a:gd name="connsiteY34" fmla="*/ 2481943 h 3730172"/>
              <a:gd name="connsiteX35" fmla="*/ 3280229 w 5007429"/>
              <a:gd name="connsiteY35" fmla="*/ 2438400 h 3730172"/>
              <a:gd name="connsiteX36" fmla="*/ 3367315 w 5007429"/>
              <a:gd name="connsiteY36" fmla="*/ 2394858 h 3730172"/>
              <a:gd name="connsiteX37" fmla="*/ 3425372 w 5007429"/>
              <a:gd name="connsiteY37" fmla="*/ 2365829 h 3730172"/>
              <a:gd name="connsiteX38" fmla="*/ 3541486 w 5007429"/>
              <a:gd name="connsiteY38" fmla="*/ 2351315 h 3730172"/>
              <a:gd name="connsiteX39" fmla="*/ 3599543 w 5007429"/>
              <a:gd name="connsiteY39" fmla="*/ 2336800 h 3730172"/>
              <a:gd name="connsiteX40" fmla="*/ 3802743 w 5007429"/>
              <a:gd name="connsiteY40" fmla="*/ 2307772 h 3730172"/>
              <a:gd name="connsiteX41" fmla="*/ 3889829 w 5007429"/>
              <a:gd name="connsiteY41" fmla="*/ 2293258 h 3730172"/>
              <a:gd name="connsiteX42" fmla="*/ 4426858 w 5007429"/>
              <a:gd name="connsiteY42" fmla="*/ 2264229 h 3730172"/>
              <a:gd name="connsiteX43" fmla="*/ 4499429 w 5007429"/>
              <a:gd name="connsiteY43" fmla="*/ 2249715 h 3730172"/>
              <a:gd name="connsiteX44" fmla="*/ 4601029 w 5007429"/>
              <a:gd name="connsiteY44" fmla="*/ 2206172 h 3730172"/>
              <a:gd name="connsiteX45" fmla="*/ 4673600 w 5007429"/>
              <a:gd name="connsiteY45" fmla="*/ 2191658 h 3730172"/>
              <a:gd name="connsiteX46" fmla="*/ 4731658 w 5007429"/>
              <a:gd name="connsiteY46" fmla="*/ 2162629 h 3730172"/>
              <a:gd name="connsiteX47" fmla="*/ 4818743 w 5007429"/>
              <a:gd name="connsiteY47" fmla="*/ 2148115 h 3730172"/>
              <a:gd name="connsiteX48" fmla="*/ 4905829 w 5007429"/>
              <a:gd name="connsiteY48" fmla="*/ 2032000 h 3730172"/>
              <a:gd name="connsiteX49" fmla="*/ 4949372 w 5007429"/>
              <a:gd name="connsiteY49" fmla="*/ 1988458 h 3730172"/>
              <a:gd name="connsiteX50" fmla="*/ 4978400 w 5007429"/>
              <a:gd name="connsiteY50" fmla="*/ 1944915 h 3730172"/>
              <a:gd name="connsiteX51" fmla="*/ 5007429 w 5007429"/>
              <a:gd name="connsiteY51" fmla="*/ 1857829 h 3730172"/>
              <a:gd name="connsiteX52" fmla="*/ 4992915 w 5007429"/>
              <a:gd name="connsiteY52" fmla="*/ 1509486 h 3730172"/>
              <a:gd name="connsiteX53" fmla="*/ 4978400 w 5007429"/>
              <a:gd name="connsiteY53" fmla="*/ 1451429 h 3730172"/>
              <a:gd name="connsiteX54" fmla="*/ 4833258 w 5007429"/>
              <a:gd name="connsiteY54" fmla="*/ 1233715 h 3730172"/>
              <a:gd name="connsiteX55" fmla="*/ 4717143 w 5007429"/>
              <a:gd name="connsiteY55" fmla="*/ 1117600 h 3730172"/>
              <a:gd name="connsiteX56" fmla="*/ 4630058 w 5007429"/>
              <a:gd name="connsiteY56" fmla="*/ 1059543 h 3730172"/>
              <a:gd name="connsiteX57" fmla="*/ 4557486 w 5007429"/>
              <a:gd name="connsiteY57" fmla="*/ 957943 h 3730172"/>
              <a:gd name="connsiteX58" fmla="*/ 4180115 w 5007429"/>
              <a:gd name="connsiteY58" fmla="*/ 667658 h 3730172"/>
              <a:gd name="connsiteX59" fmla="*/ 4034972 w 5007429"/>
              <a:gd name="connsiteY59" fmla="*/ 551543 h 3730172"/>
              <a:gd name="connsiteX60" fmla="*/ 3889829 w 5007429"/>
              <a:gd name="connsiteY60" fmla="*/ 449943 h 3730172"/>
              <a:gd name="connsiteX61" fmla="*/ 3831772 w 5007429"/>
              <a:gd name="connsiteY61" fmla="*/ 377372 h 3730172"/>
              <a:gd name="connsiteX62" fmla="*/ 3773715 w 5007429"/>
              <a:gd name="connsiteY62" fmla="*/ 348343 h 3730172"/>
              <a:gd name="connsiteX63" fmla="*/ 3701143 w 5007429"/>
              <a:gd name="connsiteY63" fmla="*/ 290286 h 3730172"/>
              <a:gd name="connsiteX64" fmla="*/ 3599543 w 5007429"/>
              <a:gd name="connsiteY64" fmla="*/ 232229 h 3730172"/>
              <a:gd name="connsiteX65" fmla="*/ 3497943 w 5007429"/>
              <a:gd name="connsiteY65" fmla="*/ 159658 h 3730172"/>
              <a:gd name="connsiteX66" fmla="*/ 3410858 w 5007429"/>
              <a:gd name="connsiteY66" fmla="*/ 130629 h 3730172"/>
              <a:gd name="connsiteX67" fmla="*/ 3338286 w 5007429"/>
              <a:gd name="connsiteY67" fmla="*/ 101600 h 3730172"/>
              <a:gd name="connsiteX68" fmla="*/ 3236686 w 5007429"/>
              <a:gd name="connsiteY68" fmla="*/ 58058 h 3730172"/>
              <a:gd name="connsiteX69" fmla="*/ 2714172 w 5007429"/>
              <a:gd name="connsiteY69" fmla="*/ 43543 h 3730172"/>
              <a:gd name="connsiteX70" fmla="*/ 2540000 w 5007429"/>
              <a:gd name="connsiteY70" fmla="*/ 14515 h 3730172"/>
              <a:gd name="connsiteX71" fmla="*/ 2380343 w 5007429"/>
              <a:gd name="connsiteY71" fmla="*/ 0 h 3730172"/>
              <a:gd name="connsiteX72" fmla="*/ 1901372 w 5007429"/>
              <a:gd name="connsiteY72" fmla="*/ 29029 h 3730172"/>
              <a:gd name="connsiteX73" fmla="*/ 1799772 w 5007429"/>
              <a:gd name="connsiteY73" fmla="*/ 58058 h 3730172"/>
              <a:gd name="connsiteX74" fmla="*/ 1669143 w 5007429"/>
              <a:gd name="connsiteY74" fmla="*/ 87086 h 3730172"/>
              <a:gd name="connsiteX75" fmla="*/ 972458 w 5007429"/>
              <a:gd name="connsiteY75" fmla="*/ 101600 h 3730172"/>
              <a:gd name="connsiteX76" fmla="*/ 609600 w 5007429"/>
              <a:gd name="connsiteY76" fmla="*/ 130629 h 3730172"/>
              <a:gd name="connsiteX77" fmla="*/ 508000 w 5007429"/>
              <a:gd name="connsiteY77" fmla="*/ 174172 h 3730172"/>
              <a:gd name="connsiteX78" fmla="*/ 449943 w 5007429"/>
              <a:gd name="connsiteY78" fmla="*/ 261258 h 3730172"/>
              <a:gd name="connsiteX79" fmla="*/ 435429 w 5007429"/>
              <a:gd name="connsiteY79" fmla="*/ 304800 h 3730172"/>
              <a:gd name="connsiteX80" fmla="*/ 348343 w 5007429"/>
              <a:gd name="connsiteY80" fmla="*/ 348343 h 3730172"/>
              <a:gd name="connsiteX81" fmla="*/ 304800 w 5007429"/>
              <a:gd name="connsiteY81" fmla="*/ 377372 h 3730172"/>
              <a:gd name="connsiteX82" fmla="*/ 203200 w 5007429"/>
              <a:gd name="connsiteY82" fmla="*/ 493486 h 3730172"/>
              <a:gd name="connsiteX83" fmla="*/ 174172 w 5007429"/>
              <a:gd name="connsiteY83" fmla="*/ 551543 h 3730172"/>
              <a:gd name="connsiteX84" fmla="*/ 145143 w 5007429"/>
              <a:gd name="connsiteY84" fmla="*/ 638629 h 3730172"/>
              <a:gd name="connsiteX85" fmla="*/ 116115 w 5007429"/>
              <a:gd name="connsiteY85" fmla="*/ 682172 h 3730172"/>
              <a:gd name="connsiteX86" fmla="*/ 101600 w 5007429"/>
              <a:gd name="connsiteY86" fmla="*/ 783772 h 3730172"/>
              <a:gd name="connsiteX87" fmla="*/ 87086 w 5007429"/>
              <a:gd name="connsiteY87" fmla="*/ 841829 h 3730172"/>
              <a:gd name="connsiteX88" fmla="*/ 43543 w 5007429"/>
              <a:gd name="connsiteY88" fmla="*/ 1204686 h 3730172"/>
              <a:gd name="connsiteX89" fmla="*/ 29029 w 5007429"/>
              <a:gd name="connsiteY89" fmla="*/ 1654629 h 3730172"/>
              <a:gd name="connsiteX90" fmla="*/ 14515 w 5007429"/>
              <a:gd name="connsiteY90" fmla="*/ 1712686 h 3730172"/>
              <a:gd name="connsiteX91" fmla="*/ 0 w 5007429"/>
              <a:gd name="connsiteY91" fmla="*/ 1799772 h 3730172"/>
              <a:gd name="connsiteX92" fmla="*/ 29029 w 5007429"/>
              <a:gd name="connsiteY92" fmla="*/ 1886858 h 3730172"/>
              <a:gd name="connsiteX93" fmla="*/ 43543 w 5007429"/>
              <a:gd name="connsiteY93" fmla="*/ 1944915 h 3730172"/>
              <a:gd name="connsiteX94" fmla="*/ 72572 w 5007429"/>
              <a:gd name="connsiteY94" fmla="*/ 2002972 h 3730172"/>
              <a:gd name="connsiteX95" fmla="*/ 101600 w 5007429"/>
              <a:gd name="connsiteY95" fmla="*/ 2307772 h 3730172"/>
              <a:gd name="connsiteX96" fmla="*/ 116115 w 5007429"/>
              <a:gd name="connsiteY96" fmla="*/ 2380343 h 3730172"/>
              <a:gd name="connsiteX97" fmla="*/ 130629 w 5007429"/>
              <a:gd name="connsiteY97" fmla="*/ 2510972 h 3730172"/>
              <a:gd name="connsiteX98" fmla="*/ 145143 w 5007429"/>
              <a:gd name="connsiteY98" fmla="*/ 2554515 h 3730172"/>
              <a:gd name="connsiteX99" fmla="*/ 159658 w 5007429"/>
              <a:gd name="connsiteY99" fmla="*/ 2627086 h 3730172"/>
              <a:gd name="connsiteX100" fmla="*/ 188686 w 5007429"/>
              <a:gd name="connsiteY100" fmla="*/ 2670629 h 3730172"/>
              <a:gd name="connsiteX101" fmla="*/ 203200 w 5007429"/>
              <a:gd name="connsiteY101" fmla="*/ 2714172 h 3730172"/>
              <a:gd name="connsiteX102" fmla="*/ 174172 w 5007429"/>
              <a:gd name="connsiteY102" fmla="*/ 2801258 h 3730172"/>
              <a:gd name="connsiteX103" fmla="*/ 145143 w 5007429"/>
              <a:gd name="connsiteY103" fmla="*/ 2859315 h 373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5007429" h="3730172">
                <a:moveTo>
                  <a:pt x="145143" y="2859315"/>
                </a:moveTo>
                <a:cubicBezTo>
                  <a:pt x="98492" y="2917629"/>
                  <a:pt x="76589" y="2938366"/>
                  <a:pt x="43543" y="3004458"/>
                </a:cubicBezTo>
                <a:cubicBezTo>
                  <a:pt x="36701" y="3018142"/>
                  <a:pt x="33867" y="3033486"/>
                  <a:pt x="29029" y="3048000"/>
                </a:cubicBezTo>
                <a:cubicBezTo>
                  <a:pt x="33867" y="3159276"/>
                  <a:pt x="25946" y="3271846"/>
                  <a:pt x="43543" y="3381829"/>
                </a:cubicBezTo>
                <a:cubicBezTo>
                  <a:pt x="46299" y="3399054"/>
                  <a:pt x="74751" y="3398523"/>
                  <a:pt x="87086" y="3410858"/>
                </a:cubicBezTo>
                <a:cubicBezTo>
                  <a:pt x="108991" y="3432763"/>
                  <a:pt x="123238" y="3461524"/>
                  <a:pt x="145143" y="3483429"/>
                </a:cubicBezTo>
                <a:cubicBezTo>
                  <a:pt x="157478" y="3495764"/>
                  <a:pt x="176351" y="3500123"/>
                  <a:pt x="188686" y="3512458"/>
                </a:cubicBezTo>
                <a:cubicBezTo>
                  <a:pt x="205791" y="3529563"/>
                  <a:pt x="213645" y="3555029"/>
                  <a:pt x="232229" y="3570515"/>
                </a:cubicBezTo>
                <a:cubicBezTo>
                  <a:pt x="243982" y="3580309"/>
                  <a:pt x="261710" y="3579002"/>
                  <a:pt x="275772" y="3585029"/>
                </a:cubicBezTo>
                <a:cubicBezTo>
                  <a:pt x="513628" y="3686968"/>
                  <a:pt x="195842" y="3560499"/>
                  <a:pt x="377372" y="3628572"/>
                </a:cubicBezTo>
                <a:cubicBezTo>
                  <a:pt x="455856" y="3658003"/>
                  <a:pt x="451648" y="3662234"/>
                  <a:pt x="537029" y="3686629"/>
                </a:cubicBezTo>
                <a:cubicBezTo>
                  <a:pt x="575390" y="3697589"/>
                  <a:pt x="613555" y="3710710"/>
                  <a:pt x="653143" y="3715658"/>
                </a:cubicBezTo>
                <a:lnTo>
                  <a:pt x="769258" y="3730172"/>
                </a:lnTo>
                <a:cubicBezTo>
                  <a:pt x="880534" y="3725334"/>
                  <a:pt x="992750" y="3730877"/>
                  <a:pt x="1103086" y="3715658"/>
                </a:cubicBezTo>
                <a:cubicBezTo>
                  <a:pt x="1163507" y="3707324"/>
                  <a:pt x="1185886" y="3667001"/>
                  <a:pt x="1233715" y="3643086"/>
                </a:cubicBezTo>
                <a:cubicBezTo>
                  <a:pt x="1247399" y="3636244"/>
                  <a:pt x="1262744" y="3633410"/>
                  <a:pt x="1277258" y="3628572"/>
                </a:cubicBezTo>
                <a:cubicBezTo>
                  <a:pt x="1291772" y="3614058"/>
                  <a:pt x="1304379" y="3597345"/>
                  <a:pt x="1320800" y="3585029"/>
                </a:cubicBezTo>
                <a:cubicBezTo>
                  <a:pt x="1383341" y="3538123"/>
                  <a:pt x="1477872" y="3475476"/>
                  <a:pt x="1553029" y="3425372"/>
                </a:cubicBezTo>
                <a:cubicBezTo>
                  <a:pt x="1567543" y="3415696"/>
                  <a:pt x="1580023" y="3401859"/>
                  <a:pt x="1596572" y="3396343"/>
                </a:cubicBezTo>
                <a:lnTo>
                  <a:pt x="1683658" y="3367315"/>
                </a:lnTo>
                <a:lnTo>
                  <a:pt x="1770743" y="3309258"/>
                </a:lnTo>
                <a:lnTo>
                  <a:pt x="1814286" y="3280229"/>
                </a:lnTo>
                <a:cubicBezTo>
                  <a:pt x="1825668" y="3257465"/>
                  <a:pt x="1851830" y="3199142"/>
                  <a:pt x="1872343" y="3178629"/>
                </a:cubicBezTo>
                <a:cubicBezTo>
                  <a:pt x="1897449" y="3153523"/>
                  <a:pt x="1945481" y="3137649"/>
                  <a:pt x="1973943" y="3120572"/>
                </a:cubicBezTo>
                <a:cubicBezTo>
                  <a:pt x="2003859" y="3102622"/>
                  <a:pt x="2031595" y="3081246"/>
                  <a:pt x="2061029" y="3062515"/>
                </a:cubicBezTo>
                <a:cubicBezTo>
                  <a:pt x="2084829" y="3047369"/>
                  <a:pt x="2110127" y="3034621"/>
                  <a:pt x="2133600" y="3018972"/>
                </a:cubicBezTo>
                <a:cubicBezTo>
                  <a:pt x="2165893" y="2997443"/>
                  <a:pt x="2181625" y="2981438"/>
                  <a:pt x="2220686" y="2975429"/>
                </a:cubicBezTo>
                <a:cubicBezTo>
                  <a:pt x="2268743" y="2968036"/>
                  <a:pt x="2317448" y="2965753"/>
                  <a:pt x="2365829" y="2960915"/>
                </a:cubicBezTo>
                <a:cubicBezTo>
                  <a:pt x="2529493" y="2895450"/>
                  <a:pt x="2460420" y="2915497"/>
                  <a:pt x="2569029" y="2888343"/>
                </a:cubicBezTo>
                <a:cubicBezTo>
                  <a:pt x="2578705" y="2868991"/>
                  <a:pt x="2587323" y="2849072"/>
                  <a:pt x="2598058" y="2830286"/>
                </a:cubicBezTo>
                <a:cubicBezTo>
                  <a:pt x="2606713" y="2815140"/>
                  <a:pt x="2619285" y="2802345"/>
                  <a:pt x="2627086" y="2786743"/>
                </a:cubicBezTo>
                <a:cubicBezTo>
                  <a:pt x="2638738" y="2763440"/>
                  <a:pt x="2636507" y="2731329"/>
                  <a:pt x="2656115" y="2714172"/>
                </a:cubicBezTo>
                <a:cubicBezTo>
                  <a:pt x="2679143" y="2694023"/>
                  <a:pt x="2715832" y="2698827"/>
                  <a:pt x="2743200" y="2685143"/>
                </a:cubicBezTo>
                <a:cubicBezTo>
                  <a:pt x="2857711" y="2627887"/>
                  <a:pt x="2797316" y="2638160"/>
                  <a:pt x="2888343" y="2583543"/>
                </a:cubicBezTo>
                <a:cubicBezTo>
                  <a:pt x="3069477" y="2474862"/>
                  <a:pt x="2870513" y="2621482"/>
                  <a:pt x="3149600" y="2481943"/>
                </a:cubicBezTo>
                <a:cubicBezTo>
                  <a:pt x="3229723" y="2441883"/>
                  <a:pt x="3186441" y="2457159"/>
                  <a:pt x="3280229" y="2438400"/>
                </a:cubicBezTo>
                <a:cubicBezTo>
                  <a:pt x="3363912" y="2382612"/>
                  <a:pt x="3283182" y="2430915"/>
                  <a:pt x="3367315" y="2394858"/>
                </a:cubicBezTo>
                <a:cubicBezTo>
                  <a:pt x="3387202" y="2386335"/>
                  <a:pt x="3404381" y="2371077"/>
                  <a:pt x="3425372" y="2365829"/>
                </a:cubicBezTo>
                <a:cubicBezTo>
                  <a:pt x="3463213" y="2356369"/>
                  <a:pt x="3502781" y="2356153"/>
                  <a:pt x="3541486" y="2351315"/>
                </a:cubicBezTo>
                <a:cubicBezTo>
                  <a:pt x="3560838" y="2346477"/>
                  <a:pt x="3579982" y="2340712"/>
                  <a:pt x="3599543" y="2336800"/>
                </a:cubicBezTo>
                <a:cubicBezTo>
                  <a:pt x="3686110" y="2319486"/>
                  <a:pt x="3709111" y="2321148"/>
                  <a:pt x="3802743" y="2307772"/>
                </a:cubicBezTo>
                <a:cubicBezTo>
                  <a:pt x="3831876" y="2303610"/>
                  <a:pt x="3860562" y="2296339"/>
                  <a:pt x="3889829" y="2293258"/>
                </a:cubicBezTo>
                <a:cubicBezTo>
                  <a:pt x="4058685" y="2275483"/>
                  <a:pt x="4265495" y="2270952"/>
                  <a:pt x="4426858" y="2264229"/>
                </a:cubicBezTo>
                <a:cubicBezTo>
                  <a:pt x="4451048" y="2259391"/>
                  <a:pt x="4476026" y="2257516"/>
                  <a:pt x="4499429" y="2249715"/>
                </a:cubicBezTo>
                <a:cubicBezTo>
                  <a:pt x="4624049" y="2208175"/>
                  <a:pt x="4499568" y="2231537"/>
                  <a:pt x="4601029" y="2206172"/>
                </a:cubicBezTo>
                <a:cubicBezTo>
                  <a:pt x="4624962" y="2200189"/>
                  <a:pt x="4649410" y="2196496"/>
                  <a:pt x="4673600" y="2191658"/>
                </a:cubicBezTo>
                <a:cubicBezTo>
                  <a:pt x="4692953" y="2181982"/>
                  <a:pt x="4710934" y="2168846"/>
                  <a:pt x="4731658" y="2162629"/>
                </a:cubicBezTo>
                <a:cubicBezTo>
                  <a:pt x="4759846" y="2154173"/>
                  <a:pt x="4795200" y="2165772"/>
                  <a:pt x="4818743" y="2148115"/>
                </a:cubicBezTo>
                <a:cubicBezTo>
                  <a:pt x="4857448" y="2119086"/>
                  <a:pt x="4871618" y="2066210"/>
                  <a:pt x="4905829" y="2032000"/>
                </a:cubicBezTo>
                <a:cubicBezTo>
                  <a:pt x="4920343" y="2017486"/>
                  <a:pt x="4936231" y="2004227"/>
                  <a:pt x="4949372" y="1988458"/>
                </a:cubicBezTo>
                <a:cubicBezTo>
                  <a:pt x="4960539" y="1975057"/>
                  <a:pt x="4971315" y="1960855"/>
                  <a:pt x="4978400" y="1944915"/>
                </a:cubicBezTo>
                <a:cubicBezTo>
                  <a:pt x="4990827" y="1916953"/>
                  <a:pt x="5007429" y="1857829"/>
                  <a:pt x="5007429" y="1857829"/>
                </a:cubicBezTo>
                <a:cubicBezTo>
                  <a:pt x="5002591" y="1741715"/>
                  <a:pt x="5001195" y="1625406"/>
                  <a:pt x="4992915" y="1509486"/>
                </a:cubicBezTo>
                <a:cubicBezTo>
                  <a:pt x="4991494" y="1489589"/>
                  <a:pt x="4987321" y="1469271"/>
                  <a:pt x="4978400" y="1451429"/>
                </a:cubicBezTo>
                <a:cubicBezTo>
                  <a:pt x="4943734" y="1382097"/>
                  <a:pt x="4889029" y="1294133"/>
                  <a:pt x="4833258" y="1233715"/>
                </a:cubicBezTo>
                <a:cubicBezTo>
                  <a:pt x="4796131" y="1193494"/>
                  <a:pt x="4755848" y="1156305"/>
                  <a:pt x="4717143" y="1117600"/>
                </a:cubicBezTo>
                <a:cubicBezTo>
                  <a:pt x="4662783" y="1063240"/>
                  <a:pt x="4693072" y="1080549"/>
                  <a:pt x="4630058" y="1059543"/>
                </a:cubicBezTo>
                <a:cubicBezTo>
                  <a:pt x="4613575" y="1034819"/>
                  <a:pt x="4575489" y="975946"/>
                  <a:pt x="4557486" y="957943"/>
                </a:cubicBezTo>
                <a:cubicBezTo>
                  <a:pt x="4416940" y="817397"/>
                  <a:pt x="4361563" y="802064"/>
                  <a:pt x="4180115" y="667658"/>
                </a:cubicBezTo>
                <a:cubicBezTo>
                  <a:pt x="4130328" y="630779"/>
                  <a:pt x="4084538" y="588718"/>
                  <a:pt x="4034972" y="551543"/>
                </a:cubicBezTo>
                <a:cubicBezTo>
                  <a:pt x="4016001" y="537314"/>
                  <a:pt x="3914611" y="474725"/>
                  <a:pt x="3889829" y="449943"/>
                </a:cubicBezTo>
                <a:cubicBezTo>
                  <a:pt x="3867924" y="428038"/>
                  <a:pt x="3855086" y="397772"/>
                  <a:pt x="3831772" y="377372"/>
                </a:cubicBezTo>
                <a:cubicBezTo>
                  <a:pt x="3815489" y="363124"/>
                  <a:pt x="3791718" y="360345"/>
                  <a:pt x="3773715" y="348343"/>
                </a:cubicBezTo>
                <a:cubicBezTo>
                  <a:pt x="3747939" y="331159"/>
                  <a:pt x="3726919" y="307470"/>
                  <a:pt x="3701143" y="290286"/>
                </a:cubicBezTo>
                <a:cubicBezTo>
                  <a:pt x="3668688" y="268649"/>
                  <a:pt x="3632354" y="253322"/>
                  <a:pt x="3599543" y="232229"/>
                </a:cubicBezTo>
                <a:cubicBezTo>
                  <a:pt x="3564534" y="209723"/>
                  <a:pt x="3534587" y="179390"/>
                  <a:pt x="3497943" y="159658"/>
                </a:cubicBezTo>
                <a:cubicBezTo>
                  <a:pt x="3471002" y="145151"/>
                  <a:pt x="3439614" y="141086"/>
                  <a:pt x="3410858" y="130629"/>
                </a:cubicBezTo>
                <a:cubicBezTo>
                  <a:pt x="3386373" y="121725"/>
                  <a:pt x="3361590" y="113252"/>
                  <a:pt x="3338286" y="101600"/>
                </a:cubicBezTo>
                <a:cubicBezTo>
                  <a:pt x="3238054" y="51484"/>
                  <a:pt x="3357512" y="88264"/>
                  <a:pt x="3236686" y="58058"/>
                </a:cubicBezTo>
                <a:cubicBezTo>
                  <a:pt x="3055821" y="-62520"/>
                  <a:pt x="3251037" y="55473"/>
                  <a:pt x="2714172" y="43543"/>
                </a:cubicBezTo>
                <a:cubicBezTo>
                  <a:pt x="2655328" y="42235"/>
                  <a:pt x="2598616" y="19844"/>
                  <a:pt x="2540000" y="14515"/>
                </a:cubicBezTo>
                <a:lnTo>
                  <a:pt x="2380343" y="0"/>
                </a:lnTo>
                <a:cubicBezTo>
                  <a:pt x="2276397" y="4950"/>
                  <a:pt x="2028536" y="13134"/>
                  <a:pt x="1901372" y="29029"/>
                </a:cubicBezTo>
                <a:cubicBezTo>
                  <a:pt x="1861032" y="34071"/>
                  <a:pt x="1837267" y="47345"/>
                  <a:pt x="1799772" y="58058"/>
                </a:cubicBezTo>
                <a:cubicBezTo>
                  <a:pt x="1778338" y="64182"/>
                  <a:pt x="1686385" y="86435"/>
                  <a:pt x="1669143" y="87086"/>
                </a:cubicBezTo>
                <a:cubicBezTo>
                  <a:pt x="1437029" y="95845"/>
                  <a:pt x="1204686" y="96762"/>
                  <a:pt x="972458" y="101600"/>
                </a:cubicBezTo>
                <a:cubicBezTo>
                  <a:pt x="849576" y="108068"/>
                  <a:pt x="729210" y="104049"/>
                  <a:pt x="609600" y="130629"/>
                </a:cubicBezTo>
                <a:cubicBezTo>
                  <a:pt x="571159" y="139171"/>
                  <a:pt x="543497" y="156423"/>
                  <a:pt x="508000" y="174172"/>
                </a:cubicBezTo>
                <a:cubicBezTo>
                  <a:pt x="488648" y="203201"/>
                  <a:pt x="460976" y="228160"/>
                  <a:pt x="449943" y="261258"/>
                </a:cubicBezTo>
                <a:cubicBezTo>
                  <a:pt x="445105" y="275772"/>
                  <a:pt x="444986" y="292853"/>
                  <a:pt x="435429" y="304800"/>
                </a:cubicBezTo>
                <a:cubicBezTo>
                  <a:pt x="414965" y="330380"/>
                  <a:pt x="377028" y="338781"/>
                  <a:pt x="348343" y="348343"/>
                </a:cubicBezTo>
                <a:cubicBezTo>
                  <a:pt x="333829" y="358019"/>
                  <a:pt x="318045" y="366019"/>
                  <a:pt x="304800" y="377372"/>
                </a:cubicBezTo>
                <a:cubicBezTo>
                  <a:pt x="268446" y="408533"/>
                  <a:pt x="228862" y="452427"/>
                  <a:pt x="203200" y="493486"/>
                </a:cubicBezTo>
                <a:cubicBezTo>
                  <a:pt x="191733" y="511834"/>
                  <a:pt x="182208" y="531454"/>
                  <a:pt x="174172" y="551543"/>
                </a:cubicBezTo>
                <a:cubicBezTo>
                  <a:pt x="162808" y="579953"/>
                  <a:pt x="162116" y="613169"/>
                  <a:pt x="145143" y="638629"/>
                </a:cubicBezTo>
                <a:lnTo>
                  <a:pt x="116115" y="682172"/>
                </a:lnTo>
                <a:cubicBezTo>
                  <a:pt x="111277" y="716039"/>
                  <a:pt x="107720" y="750113"/>
                  <a:pt x="101600" y="783772"/>
                </a:cubicBezTo>
                <a:cubicBezTo>
                  <a:pt x="98032" y="803398"/>
                  <a:pt x="89071" y="821980"/>
                  <a:pt x="87086" y="841829"/>
                </a:cubicBezTo>
                <a:cubicBezTo>
                  <a:pt x="50922" y="1203481"/>
                  <a:pt x="100249" y="949516"/>
                  <a:pt x="43543" y="1204686"/>
                </a:cubicBezTo>
                <a:cubicBezTo>
                  <a:pt x="38705" y="1354667"/>
                  <a:pt x="37590" y="1504814"/>
                  <a:pt x="29029" y="1654629"/>
                </a:cubicBezTo>
                <a:cubicBezTo>
                  <a:pt x="27891" y="1674544"/>
                  <a:pt x="18427" y="1693125"/>
                  <a:pt x="14515" y="1712686"/>
                </a:cubicBezTo>
                <a:cubicBezTo>
                  <a:pt x="8743" y="1741544"/>
                  <a:pt x="4838" y="1770743"/>
                  <a:pt x="0" y="1799772"/>
                </a:cubicBezTo>
                <a:cubicBezTo>
                  <a:pt x="9676" y="1828801"/>
                  <a:pt x="20236" y="1857550"/>
                  <a:pt x="29029" y="1886858"/>
                </a:cubicBezTo>
                <a:cubicBezTo>
                  <a:pt x="34761" y="1905965"/>
                  <a:pt x="36539" y="1926237"/>
                  <a:pt x="43543" y="1944915"/>
                </a:cubicBezTo>
                <a:cubicBezTo>
                  <a:pt x="51140" y="1965174"/>
                  <a:pt x="62896" y="1983620"/>
                  <a:pt x="72572" y="2002972"/>
                </a:cubicBezTo>
                <a:cubicBezTo>
                  <a:pt x="82248" y="2104572"/>
                  <a:pt x="89901" y="2206385"/>
                  <a:pt x="101600" y="2307772"/>
                </a:cubicBezTo>
                <a:cubicBezTo>
                  <a:pt x="104428" y="2332279"/>
                  <a:pt x="112626" y="2355921"/>
                  <a:pt x="116115" y="2380343"/>
                </a:cubicBezTo>
                <a:cubicBezTo>
                  <a:pt x="122311" y="2423714"/>
                  <a:pt x="123427" y="2467757"/>
                  <a:pt x="130629" y="2510972"/>
                </a:cubicBezTo>
                <a:cubicBezTo>
                  <a:pt x="133144" y="2526063"/>
                  <a:pt x="141432" y="2539672"/>
                  <a:pt x="145143" y="2554515"/>
                </a:cubicBezTo>
                <a:cubicBezTo>
                  <a:pt x="151126" y="2578448"/>
                  <a:pt x="150996" y="2603987"/>
                  <a:pt x="159658" y="2627086"/>
                </a:cubicBezTo>
                <a:cubicBezTo>
                  <a:pt x="165783" y="2643419"/>
                  <a:pt x="180885" y="2655027"/>
                  <a:pt x="188686" y="2670629"/>
                </a:cubicBezTo>
                <a:cubicBezTo>
                  <a:pt x="195528" y="2684313"/>
                  <a:pt x="198362" y="2699658"/>
                  <a:pt x="203200" y="2714172"/>
                </a:cubicBezTo>
                <a:lnTo>
                  <a:pt x="174172" y="2801258"/>
                </a:lnTo>
                <a:lnTo>
                  <a:pt x="145143" y="285931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0065248"/>
      </p:ext>
    </p:extLst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sv-SE" sz="3600" dirty="0">
                <a:solidFill>
                  <a:srgbClr val="7030A0"/>
                </a:solidFill>
              </a:rPr>
              <a:t>Etrar</a:t>
            </a:r>
            <a:r>
              <a:rPr lang="sv-SE" dirty="0"/>
              <a:t> 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8" y="4283893"/>
            <a:ext cx="7849443" cy="1659825"/>
          </a:xfrm>
        </p:spPr>
      </p:pic>
      <p:sp>
        <p:nvSpPr>
          <p:cNvPr id="5" name="Rektangel 4"/>
          <p:cNvSpPr/>
          <p:nvPr/>
        </p:nvSpPr>
        <p:spPr>
          <a:xfrm>
            <a:off x="647824" y="2051645"/>
            <a:ext cx="8568952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Två alkoholer kan reagera och slås samman till en </a:t>
            </a:r>
            <a:r>
              <a:rPr lang="sv-SE" sz="2000" dirty="0">
                <a:solidFill>
                  <a:srgbClr val="7030A0"/>
                </a:solidFill>
              </a:rPr>
              <a:t>eter</a:t>
            </a:r>
            <a:r>
              <a:rPr lang="sv-SE" sz="2000" dirty="0"/>
              <a:t>. </a:t>
            </a:r>
          </a:p>
          <a:p>
            <a:r>
              <a:rPr lang="sv-SE" sz="2000" dirty="0"/>
              <a:t>En vattenmolekyl </a:t>
            </a:r>
            <a:r>
              <a:rPr lang="sv-SE" sz="2000" i="1" dirty="0"/>
              <a:t>spjälkas </a:t>
            </a:r>
            <a:r>
              <a:rPr lang="sv-SE" sz="2000" dirty="0"/>
              <a:t>av (avges)  (</a:t>
            </a:r>
            <a:r>
              <a:rPr lang="sv-SE" sz="2000" i="1" dirty="0"/>
              <a:t>kondensationsreaktion)</a:t>
            </a:r>
          </a:p>
        </p:txBody>
      </p:sp>
      <p:cxnSp>
        <p:nvCxnSpPr>
          <p:cNvPr id="6" name="Rak koppling 5"/>
          <p:cNvCxnSpPr/>
          <p:nvPr/>
        </p:nvCxnSpPr>
        <p:spPr>
          <a:xfrm>
            <a:off x="5904408" y="5724053"/>
            <a:ext cx="828000" cy="0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ak pilkoppling 7"/>
          <p:cNvCxnSpPr/>
          <p:nvPr/>
        </p:nvCxnSpPr>
        <p:spPr>
          <a:xfrm>
            <a:off x="3960192" y="2716442"/>
            <a:ext cx="4032448" cy="171146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23510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sv-SE" sz="3600" dirty="0" err="1">
                <a:solidFill>
                  <a:srgbClr val="7030A0"/>
                </a:solidFill>
              </a:rPr>
              <a:t>Haloalkaner</a:t>
            </a:r>
            <a:endParaRPr lang="sv-SE" sz="3600" dirty="0">
              <a:solidFill>
                <a:srgbClr val="7030A0"/>
              </a:solidFill>
            </a:endParaRPr>
          </a:p>
        </p:txBody>
      </p:sp>
      <p:sp>
        <p:nvSpPr>
          <p:cNvPr id="2055" name="Platshållare för innehåll 2054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8229941" cy="5500013"/>
          </a:xfrm>
        </p:spPr>
        <p:txBody>
          <a:bodyPr>
            <a:noAutofit/>
          </a:bodyPr>
          <a:lstStyle/>
          <a:p>
            <a:r>
              <a:rPr lang="sv-SE" sz="2000" dirty="0"/>
              <a:t>kolförening med en </a:t>
            </a:r>
            <a:r>
              <a:rPr lang="sv-SE" sz="2000" i="1" dirty="0">
                <a:solidFill>
                  <a:srgbClr val="7030A0"/>
                </a:solidFill>
              </a:rPr>
              <a:t>halogen</a:t>
            </a:r>
            <a:r>
              <a:rPr lang="sv-SE" sz="2000" dirty="0">
                <a:solidFill>
                  <a:srgbClr val="7030A0"/>
                </a:solidFill>
              </a:rPr>
              <a:t> ( F, </a:t>
            </a:r>
            <a:r>
              <a:rPr lang="sv-SE" sz="2000" dirty="0" err="1">
                <a:solidFill>
                  <a:srgbClr val="7030A0"/>
                </a:solidFill>
              </a:rPr>
              <a:t>Cl</a:t>
            </a:r>
            <a:r>
              <a:rPr lang="sv-SE" sz="2000" dirty="0">
                <a:solidFill>
                  <a:srgbClr val="7030A0"/>
                </a:solidFill>
              </a:rPr>
              <a:t> , </a:t>
            </a:r>
            <a:r>
              <a:rPr lang="sv-SE" sz="2000" dirty="0" err="1">
                <a:solidFill>
                  <a:srgbClr val="7030A0"/>
                </a:solidFill>
              </a:rPr>
              <a:t>Br</a:t>
            </a:r>
            <a:r>
              <a:rPr lang="sv-SE" sz="2000" dirty="0">
                <a:solidFill>
                  <a:srgbClr val="7030A0"/>
                </a:solidFill>
              </a:rPr>
              <a:t>, I ) </a:t>
            </a:r>
            <a:r>
              <a:rPr lang="sv-SE" sz="2000" dirty="0"/>
              <a:t>bundna till kolatomer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>
                <a:solidFill>
                  <a:srgbClr val="7030A0"/>
                </a:solidFill>
              </a:rPr>
              <a:t>är </a:t>
            </a:r>
            <a:r>
              <a:rPr lang="sv-SE" sz="2000" i="1" dirty="0">
                <a:solidFill>
                  <a:srgbClr val="7030A0"/>
                </a:solidFill>
              </a:rPr>
              <a:t>reaktiva</a:t>
            </a:r>
            <a:r>
              <a:rPr lang="sv-SE" sz="2000" dirty="0">
                <a:solidFill>
                  <a:srgbClr val="7030A0"/>
                </a:solidFill>
              </a:rPr>
              <a:t> </a:t>
            </a:r>
            <a:r>
              <a:rPr lang="sv-SE" sz="2000" dirty="0"/>
              <a:t>dvs de reagerar lätt med andra ämnen</a:t>
            </a:r>
            <a:r>
              <a:rPr lang="sv-SE" sz="1600" dirty="0"/>
              <a:t>. (p g a den elektronegativa halogenatomen)</a:t>
            </a:r>
          </a:p>
          <a:p>
            <a:pPr marL="0" indent="0">
              <a:buNone/>
            </a:pPr>
            <a:endParaRPr lang="sv-SE" sz="1600" dirty="0"/>
          </a:p>
          <a:p>
            <a:r>
              <a:rPr lang="sv-SE" sz="2000" i="1" dirty="0"/>
              <a:t>används som utgångsämne </a:t>
            </a:r>
            <a:r>
              <a:rPr lang="sv-SE" sz="2000" dirty="0"/>
              <a:t>för att framställa (syntetisera) andra organiska ämnen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 sz="2000" dirty="0"/>
          </a:p>
          <a:p>
            <a:endParaRPr lang="sv-SE" sz="3200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24" y="4139877"/>
            <a:ext cx="5040560" cy="25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dirty="0">
                <a:solidFill>
                  <a:srgbClr val="7030A0"/>
                </a:solidFill>
              </a:rPr>
              <a:t>Etrar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i="1" dirty="0"/>
              <a:t>dimetyl</a:t>
            </a:r>
            <a:r>
              <a:rPr lang="sv-SE" dirty="0"/>
              <a:t>eter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Bra </a:t>
            </a:r>
            <a:r>
              <a:rPr lang="sv-SE" i="1" dirty="0"/>
              <a:t>organiskt lösningsmedel,  </a:t>
            </a:r>
            <a:r>
              <a:rPr lang="sv-SE" dirty="0"/>
              <a:t>men brandfarligt!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232" y="1763926"/>
            <a:ext cx="2664296" cy="1993395"/>
          </a:xfrm>
          <a:prstGeom prst="rect">
            <a:avLst/>
          </a:prstGeom>
        </p:spPr>
      </p:pic>
      <p:sp>
        <p:nvSpPr>
          <p:cNvPr id="5" name="Rektangel: rundade hörn 4"/>
          <p:cNvSpPr/>
          <p:nvPr/>
        </p:nvSpPr>
        <p:spPr>
          <a:xfrm>
            <a:off x="4680272" y="2123653"/>
            <a:ext cx="1944216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968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77940" lvl="0" indent="-377940">
              <a:spcBef>
                <a:spcPct val="20000"/>
              </a:spcBef>
            </a:pPr>
            <a:r>
              <a:rPr lang="sv-SE" sz="3500" i="1" dirty="0">
                <a:solidFill>
                  <a:prstClr val="black"/>
                </a:solidFill>
                <a:ea typeface="+mn-ea"/>
                <a:cs typeface="+mn-cs"/>
              </a:rPr>
              <a:t>Dietyleter</a:t>
            </a:r>
            <a:r>
              <a:rPr lang="sv-SE" sz="3500" dirty="0">
                <a:solidFill>
                  <a:prstClr val="black"/>
                </a:solidFill>
                <a:ea typeface="+mn-ea"/>
                <a:cs typeface="+mn-cs"/>
              </a:rPr>
              <a:t> var det första narkosmedlet (sömnmedel).</a:t>
            </a:r>
            <a:br>
              <a:rPr lang="sv-SE" sz="3500" dirty="0">
                <a:solidFill>
                  <a:prstClr val="black"/>
                </a:solidFill>
                <a:ea typeface="+mn-ea"/>
                <a:cs typeface="+mn-cs"/>
              </a:rPr>
            </a:b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4" y="3131765"/>
            <a:ext cx="3139273" cy="4185697"/>
          </a:xfrm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60" y="5003973"/>
            <a:ext cx="3324432" cy="21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60" y="1534278"/>
            <a:ext cx="3384376" cy="282031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92" y="1810660"/>
            <a:ext cx="4258444" cy="53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7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Fenol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En </a:t>
            </a:r>
            <a:r>
              <a:rPr lang="sv-SE" sz="2800" i="1" dirty="0"/>
              <a:t>aren</a:t>
            </a:r>
            <a:r>
              <a:rPr lang="sv-SE" sz="2800" dirty="0"/>
              <a:t> med en </a:t>
            </a:r>
            <a:r>
              <a:rPr lang="sv-SE" sz="2800" dirty="0" err="1">
                <a:solidFill>
                  <a:schemeClr val="accent4">
                    <a:lumMod val="75000"/>
                  </a:schemeClr>
                </a:solidFill>
              </a:rPr>
              <a:t>hydroxigrupp</a:t>
            </a:r>
            <a:endParaRPr lang="sv-SE" sz="2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sv-SE" sz="2800" dirty="0"/>
              <a:t>Egenskaper skiljer sig från alkoholernas </a:t>
            </a:r>
          </a:p>
          <a:p>
            <a:r>
              <a:rPr lang="sv-SE" sz="2800" dirty="0"/>
              <a:t>Fenoler är </a:t>
            </a:r>
            <a:r>
              <a:rPr lang="sv-SE" sz="2800" i="1" dirty="0"/>
              <a:t>svaga syror</a:t>
            </a:r>
            <a:r>
              <a:rPr lang="sv-SE" sz="2800" dirty="0"/>
              <a:t> (alkoholer är neutrala)</a:t>
            </a:r>
          </a:p>
          <a:p>
            <a:pPr marL="0" indent="0">
              <a:buNone/>
            </a:pPr>
            <a:r>
              <a:rPr lang="sv-SE" sz="1600" dirty="0"/>
              <a:t>	(syra – protongivare)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04" y="4067869"/>
            <a:ext cx="3682380" cy="220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74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sv-SE" sz="3600" i="1" dirty="0">
                <a:solidFill>
                  <a:srgbClr val="7030A0"/>
                </a:solidFill>
              </a:rPr>
              <a:t>Alkoholer kan oxideras </a:t>
            </a:r>
            <a:r>
              <a:rPr lang="sv-SE" sz="3600" i="1" dirty="0">
                <a:solidFill>
                  <a:schemeClr val="accent4">
                    <a:lumMod val="75000"/>
                  </a:schemeClr>
                </a:solidFill>
              </a:rPr>
              <a:t>→ nya ämnen bildas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04031" y="1944167"/>
            <a:ext cx="5235982" cy="55000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Om alkohol (kol) </a:t>
            </a:r>
            <a:r>
              <a:rPr lang="sv-SE" sz="2400" i="1" dirty="0"/>
              <a:t>oxideras fullständigt </a:t>
            </a:r>
            <a:r>
              <a:rPr lang="sv-SE" sz="2400" dirty="0"/>
              <a:t>blir det koldioxid och vatten </a:t>
            </a:r>
            <a:r>
              <a:rPr lang="sv-SE" sz="1800" dirty="0"/>
              <a:t>(fullständig förbränning)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>
                <a:solidFill>
                  <a:srgbClr val="7030A0"/>
                </a:solidFill>
              </a:rPr>
              <a:t>Om kol i en alkohol </a:t>
            </a:r>
            <a:r>
              <a:rPr lang="sv-SE" sz="2400" i="1" dirty="0">
                <a:solidFill>
                  <a:srgbClr val="7030A0"/>
                </a:solidFill>
              </a:rPr>
              <a:t>oxiders försiktigt </a:t>
            </a:r>
            <a:r>
              <a:rPr lang="sv-SE" sz="2400" dirty="0">
                <a:solidFill>
                  <a:srgbClr val="7030A0"/>
                </a:solidFill>
              </a:rPr>
              <a:t>bildas andra ämnen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2188" y="1821432"/>
            <a:ext cx="1452222" cy="145222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810" y="1651448"/>
            <a:ext cx="2740381" cy="1823599"/>
          </a:xfrm>
          <a:prstGeom prst="rect">
            <a:avLst/>
          </a:prstGeom>
        </p:spPr>
      </p:pic>
      <p:cxnSp>
        <p:nvCxnSpPr>
          <p:cNvPr id="9" name="Rak pilkoppling 8"/>
          <p:cNvCxnSpPr/>
          <p:nvPr/>
        </p:nvCxnSpPr>
        <p:spPr>
          <a:xfrm flipV="1">
            <a:off x="6239320" y="2540510"/>
            <a:ext cx="269591" cy="7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/>
          <p:cNvSpPr txBox="1"/>
          <p:nvPr/>
        </p:nvSpPr>
        <p:spPr>
          <a:xfrm>
            <a:off x="6336456" y="1932838"/>
            <a:ext cx="827835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Syre (O</a:t>
            </a:r>
            <a:r>
              <a:rPr lang="sv-SE" baseline="-25000" dirty="0"/>
              <a:t>2</a:t>
            </a:r>
            <a:r>
              <a:rPr lang="sv-SE" dirty="0"/>
              <a:t>)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992640" y="3563813"/>
            <a:ext cx="1800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B050"/>
                </a:solidFill>
              </a:rPr>
              <a:t>vinäger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5659797" y="3528890"/>
            <a:ext cx="1800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B050"/>
                </a:solidFill>
              </a:rPr>
              <a:t>Etanol</a:t>
            </a:r>
          </a:p>
        </p:txBody>
      </p:sp>
      <p:cxnSp>
        <p:nvCxnSpPr>
          <p:cNvPr id="12" name="Rak pilkoppling 11"/>
          <p:cNvCxnSpPr>
            <a:stCxn id="7" idx="3"/>
          </p:cNvCxnSpPr>
          <p:nvPr/>
        </p:nvCxnSpPr>
        <p:spPr>
          <a:xfrm>
            <a:off x="6744410" y="2547543"/>
            <a:ext cx="286076" cy="7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73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906" y="141855"/>
            <a:ext cx="6192688" cy="739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ihandsfigur 3"/>
          <p:cNvSpPr/>
          <p:nvPr/>
        </p:nvSpPr>
        <p:spPr>
          <a:xfrm>
            <a:off x="5688384" y="434884"/>
            <a:ext cx="3240360" cy="2658083"/>
          </a:xfrm>
          <a:custGeom>
            <a:avLst/>
            <a:gdLst>
              <a:gd name="connsiteX0" fmla="*/ 464234 w 2799471"/>
              <a:gd name="connsiteY0" fmla="*/ 154745 h 2082019"/>
              <a:gd name="connsiteX1" fmla="*/ 379828 w 2799471"/>
              <a:gd name="connsiteY1" fmla="*/ 168813 h 2082019"/>
              <a:gd name="connsiteX2" fmla="*/ 281354 w 2799471"/>
              <a:gd name="connsiteY2" fmla="*/ 196948 h 2082019"/>
              <a:gd name="connsiteX3" fmla="*/ 253218 w 2799471"/>
              <a:gd name="connsiteY3" fmla="*/ 225084 h 2082019"/>
              <a:gd name="connsiteX4" fmla="*/ 211015 w 2799471"/>
              <a:gd name="connsiteY4" fmla="*/ 253219 h 2082019"/>
              <a:gd name="connsiteX5" fmla="*/ 196948 w 2799471"/>
              <a:gd name="connsiteY5" fmla="*/ 295422 h 2082019"/>
              <a:gd name="connsiteX6" fmla="*/ 168812 w 2799471"/>
              <a:gd name="connsiteY6" fmla="*/ 323557 h 2082019"/>
              <a:gd name="connsiteX7" fmla="*/ 112541 w 2799471"/>
              <a:gd name="connsiteY7" fmla="*/ 393896 h 2082019"/>
              <a:gd name="connsiteX8" fmla="*/ 98474 w 2799471"/>
              <a:gd name="connsiteY8" fmla="*/ 436099 h 2082019"/>
              <a:gd name="connsiteX9" fmla="*/ 42203 w 2799471"/>
              <a:gd name="connsiteY9" fmla="*/ 520505 h 2082019"/>
              <a:gd name="connsiteX10" fmla="*/ 28135 w 2799471"/>
              <a:gd name="connsiteY10" fmla="*/ 576776 h 2082019"/>
              <a:gd name="connsiteX11" fmla="*/ 14068 w 2799471"/>
              <a:gd name="connsiteY11" fmla="*/ 618979 h 2082019"/>
              <a:gd name="connsiteX12" fmla="*/ 0 w 2799471"/>
              <a:gd name="connsiteY12" fmla="*/ 703385 h 2082019"/>
              <a:gd name="connsiteX13" fmla="*/ 14068 w 2799471"/>
              <a:gd name="connsiteY13" fmla="*/ 1322364 h 2082019"/>
              <a:gd name="connsiteX14" fmla="*/ 42203 w 2799471"/>
              <a:gd name="connsiteY14" fmla="*/ 1463040 h 2082019"/>
              <a:gd name="connsiteX15" fmla="*/ 70338 w 2799471"/>
              <a:gd name="connsiteY15" fmla="*/ 1589650 h 2082019"/>
              <a:gd name="connsiteX16" fmla="*/ 98474 w 2799471"/>
              <a:gd name="connsiteY16" fmla="*/ 1674056 h 2082019"/>
              <a:gd name="connsiteX17" fmla="*/ 126609 w 2799471"/>
              <a:gd name="connsiteY17" fmla="*/ 1716259 h 2082019"/>
              <a:gd name="connsiteX18" fmla="*/ 154745 w 2799471"/>
              <a:gd name="connsiteY18" fmla="*/ 1772530 h 2082019"/>
              <a:gd name="connsiteX19" fmla="*/ 196948 w 2799471"/>
              <a:gd name="connsiteY19" fmla="*/ 1814733 h 2082019"/>
              <a:gd name="connsiteX20" fmla="*/ 225083 w 2799471"/>
              <a:gd name="connsiteY20" fmla="*/ 1856936 h 2082019"/>
              <a:gd name="connsiteX21" fmla="*/ 267286 w 2799471"/>
              <a:gd name="connsiteY21" fmla="*/ 1899139 h 2082019"/>
              <a:gd name="connsiteX22" fmla="*/ 295421 w 2799471"/>
              <a:gd name="connsiteY22" fmla="*/ 1941342 h 2082019"/>
              <a:gd name="connsiteX23" fmla="*/ 337625 w 2799471"/>
              <a:gd name="connsiteY23" fmla="*/ 1955410 h 2082019"/>
              <a:gd name="connsiteX24" fmla="*/ 407963 w 2799471"/>
              <a:gd name="connsiteY24" fmla="*/ 2011680 h 2082019"/>
              <a:gd name="connsiteX25" fmla="*/ 506437 w 2799471"/>
              <a:gd name="connsiteY25" fmla="*/ 2082019 h 2082019"/>
              <a:gd name="connsiteX26" fmla="*/ 1209821 w 2799471"/>
              <a:gd name="connsiteY26" fmla="*/ 2053884 h 2082019"/>
              <a:gd name="connsiteX27" fmla="*/ 1280160 w 2799471"/>
              <a:gd name="connsiteY27" fmla="*/ 2039816 h 2082019"/>
              <a:gd name="connsiteX28" fmla="*/ 1420837 w 2799471"/>
              <a:gd name="connsiteY28" fmla="*/ 2011680 h 2082019"/>
              <a:gd name="connsiteX29" fmla="*/ 1505243 w 2799471"/>
              <a:gd name="connsiteY29" fmla="*/ 1983545 h 2082019"/>
              <a:gd name="connsiteX30" fmla="*/ 1589649 w 2799471"/>
              <a:gd name="connsiteY30" fmla="*/ 1927274 h 2082019"/>
              <a:gd name="connsiteX31" fmla="*/ 1617785 w 2799471"/>
              <a:gd name="connsiteY31" fmla="*/ 1899139 h 2082019"/>
              <a:gd name="connsiteX32" fmla="*/ 1659988 w 2799471"/>
              <a:gd name="connsiteY32" fmla="*/ 1885071 h 2082019"/>
              <a:gd name="connsiteX33" fmla="*/ 1744394 w 2799471"/>
              <a:gd name="connsiteY33" fmla="*/ 1842868 h 2082019"/>
              <a:gd name="connsiteX34" fmla="*/ 1800665 w 2799471"/>
              <a:gd name="connsiteY34" fmla="*/ 1772530 h 2082019"/>
              <a:gd name="connsiteX35" fmla="*/ 1842868 w 2799471"/>
              <a:gd name="connsiteY35" fmla="*/ 1758462 h 2082019"/>
              <a:gd name="connsiteX36" fmla="*/ 1871003 w 2799471"/>
              <a:gd name="connsiteY36" fmla="*/ 1716259 h 2082019"/>
              <a:gd name="connsiteX37" fmla="*/ 1913206 w 2799471"/>
              <a:gd name="connsiteY37" fmla="*/ 1688124 h 2082019"/>
              <a:gd name="connsiteX38" fmla="*/ 1941341 w 2799471"/>
              <a:gd name="connsiteY38" fmla="*/ 1659988 h 2082019"/>
              <a:gd name="connsiteX39" fmla="*/ 1983545 w 2799471"/>
              <a:gd name="connsiteY39" fmla="*/ 1631853 h 2082019"/>
              <a:gd name="connsiteX40" fmla="*/ 2011680 w 2799471"/>
              <a:gd name="connsiteY40" fmla="*/ 1603717 h 2082019"/>
              <a:gd name="connsiteX41" fmla="*/ 2096086 w 2799471"/>
              <a:gd name="connsiteY41" fmla="*/ 1547447 h 2082019"/>
              <a:gd name="connsiteX42" fmla="*/ 2152357 w 2799471"/>
              <a:gd name="connsiteY42" fmla="*/ 1491176 h 2082019"/>
              <a:gd name="connsiteX43" fmla="*/ 2194560 w 2799471"/>
              <a:gd name="connsiteY43" fmla="*/ 1463040 h 2082019"/>
              <a:gd name="connsiteX44" fmla="*/ 2278966 w 2799471"/>
              <a:gd name="connsiteY44" fmla="*/ 1378634 h 2082019"/>
              <a:gd name="connsiteX45" fmla="*/ 2335237 w 2799471"/>
              <a:gd name="connsiteY45" fmla="*/ 1308296 h 2082019"/>
              <a:gd name="connsiteX46" fmla="*/ 2363372 w 2799471"/>
              <a:gd name="connsiteY46" fmla="*/ 1252025 h 2082019"/>
              <a:gd name="connsiteX47" fmla="*/ 2405575 w 2799471"/>
              <a:gd name="connsiteY47" fmla="*/ 1181687 h 2082019"/>
              <a:gd name="connsiteX48" fmla="*/ 2433711 w 2799471"/>
              <a:gd name="connsiteY48" fmla="*/ 1153551 h 2082019"/>
              <a:gd name="connsiteX49" fmla="*/ 2475914 w 2799471"/>
              <a:gd name="connsiteY49" fmla="*/ 1097280 h 2082019"/>
              <a:gd name="connsiteX50" fmla="*/ 2546252 w 2799471"/>
              <a:gd name="connsiteY50" fmla="*/ 984739 h 2082019"/>
              <a:gd name="connsiteX51" fmla="*/ 2588455 w 2799471"/>
              <a:gd name="connsiteY51" fmla="*/ 956604 h 2082019"/>
              <a:gd name="connsiteX52" fmla="*/ 2616591 w 2799471"/>
              <a:gd name="connsiteY52" fmla="*/ 900333 h 2082019"/>
              <a:gd name="connsiteX53" fmla="*/ 2700997 w 2799471"/>
              <a:gd name="connsiteY53" fmla="*/ 773724 h 2082019"/>
              <a:gd name="connsiteX54" fmla="*/ 2771335 w 2799471"/>
              <a:gd name="connsiteY54" fmla="*/ 661182 h 2082019"/>
              <a:gd name="connsiteX55" fmla="*/ 2799471 w 2799471"/>
              <a:gd name="connsiteY55" fmla="*/ 562708 h 2082019"/>
              <a:gd name="connsiteX56" fmla="*/ 2771335 w 2799471"/>
              <a:gd name="connsiteY56" fmla="*/ 337625 h 2082019"/>
              <a:gd name="connsiteX57" fmla="*/ 2715065 w 2799471"/>
              <a:gd name="connsiteY57" fmla="*/ 239151 h 2082019"/>
              <a:gd name="connsiteX58" fmla="*/ 2658794 w 2799471"/>
              <a:gd name="connsiteY58" fmla="*/ 182880 h 2082019"/>
              <a:gd name="connsiteX59" fmla="*/ 2546252 w 2799471"/>
              <a:gd name="connsiteY59" fmla="*/ 98474 h 2082019"/>
              <a:gd name="connsiteX60" fmla="*/ 2461846 w 2799471"/>
              <a:gd name="connsiteY60" fmla="*/ 70339 h 2082019"/>
              <a:gd name="connsiteX61" fmla="*/ 2307101 w 2799471"/>
              <a:gd name="connsiteY61" fmla="*/ 0 h 2082019"/>
              <a:gd name="connsiteX62" fmla="*/ 1688123 w 2799471"/>
              <a:gd name="connsiteY62" fmla="*/ 14068 h 2082019"/>
              <a:gd name="connsiteX63" fmla="*/ 1603717 w 2799471"/>
              <a:gd name="connsiteY63" fmla="*/ 28136 h 2082019"/>
              <a:gd name="connsiteX64" fmla="*/ 1477108 w 2799471"/>
              <a:gd name="connsiteY64" fmla="*/ 42204 h 2082019"/>
              <a:gd name="connsiteX65" fmla="*/ 1392701 w 2799471"/>
              <a:gd name="connsiteY65" fmla="*/ 56271 h 2082019"/>
              <a:gd name="connsiteX66" fmla="*/ 1322363 w 2799471"/>
              <a:gd name="connsiteY66" fmla="*/ 70339 h 2082019"/>
              <a:gd name="connsiteX67" fmla="*/ 1026941 w 2799471"/>
              <a:gd name="connsiteY67" fmla="*/ 84407 h 2082019"/>
              <a:gd name="connsiteX68" fmla="*/ 872197 w 2799471"/>
              <a:gd name="connsiteY68" fmla="*/ 98474 h 2082019"/>
              <a:gd name="connsiteX69" fmla="*/ 576775 w 2799471"/>
              <a:gd name="connsiteY69" fmla="*/ 112542 h 2082019"/>
              <a:gd name="connsiteX70" fmla="*/ 478301 w 2799471"/>
              <a:gd name="connsiteY70" fmla="*/ 140677 h 2082019"/>
              <a:gd name="connsiteX71" fmla="*/ 464234 w 2799471"/>
              <a:gd name="connsiteY71" fmla="*/ 154745 h 208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799471" h="2082019">
                <a:moveTo>
                  <a:pt x="464234" y="154745"/>
                </a:moveTo>
                <a:cubicBezTo>
                  <a:pt x="447822" y="159434"/>
                  <a:pt x="407798" y="163219"/>
                  <a:pt x="379828" y="168813"/>
                </a:cubicBezTo>
                <a:cubicBezTo>
                  <a:pt x="335660" y="177647"/>
                  <a:pt x="321583" y="183538"/>
                  <a:pt x="281354" y="196948"/>
                </a:cubicBezTo>
                <a:cubicBezTo>
                  <a:pt x="271975" y="206327"/>
                  <a:pt x="263575" y="216798"/>
                  <a:pt x="253218" y="225084"/>
                </a:cubicBezTo>
                <a:cubicBezTo>
                  <a:pt x="240016" y="235646"/>
                  <a:pt x="221577" y="240017"/>
                  <a:pt x="211015" y="253219"/>
                </a:cubicBezTo>
                <a:cubicBezTo>
                  <a:pt x="201752" y="264798"/>
                  <a:pt x="204577" y="282707"/>
                  <a:pt x="196948" y="295422"/>
                </a:cubicBezTo>
                <a:cubicBezTo>
                  <a:pt x="190124" y="306795"/>
                  <a:pt x="177098" y="313200"/>
                  <a:pt x="168812" y="323557"/>
                </a:cubicBezTo>
                <a:cubicBezTo>
                  <a:pt x="97821" y="412294"/>
                  <a:pt x="180480" y="325957"/>
                  <a:pt x="112541" y="393896"/>
                </a:cubicBezTo>
                <a:cubicBezTo>
                  <a:pt x="107852" y="407964"/>
                  <a:pt x="105675" y="423136"/>
                  <a:pt x="98474" y="436099"/>
                </a:cubicBezTo>
                <a:cubicBezTo>
                  <a:pt x="82052" y="465658"/>
                  <a:pt x="42203" y="520505"/>
                  <a:pt x="42203" y="520505"/>
                </a:cubicBezTo>
                <a:cubicBezTo>
                  <a:pt x="37514" y="539262"/>
                  <a:pt x="33446" y="558186"/>
                  <a:pt x="28135" y="576776"/>
                </a:cubicBezTo>
                <a:cubicBezTo>
                  <a:pt x="24061" y="591034"/>
                  <a:pt x="17285" y="604504"/>
                  <a:pt x="14068" y="618979"/>
                </a:cubicBezTo>
                <a:cubicBezTo>
                  <a:pt x="7880" y="646823"/>
                  <a:pt x="4689" y="675250"/>
                  <a:pt x="0" y="703385"/>
                </a:cubicBezTo>
                <a:cubicBezTo>
                  <a:pt x="4689" y="909711"/>
                  <a:pt x="5820" y="1116149"/>
                  <a:pt x="14068" y="1322364"/>
                </a:cubicBezTo>
                <a:cubicBezTo>
                  <a:pt x="16085" y="1372798"/>
                  <a:pt x="31539" y="1415052"/>
                  <a:pt x="42203" y="1463040"/>
                </a:cubicBezTo>
                <a:cubicBezTo>
                  <a:pt x="53674" y="1514657"/>
                  <a:pt x="55638" y="1540651"/>
                  <a:pt x="70338" y="1589650"/>
                </a:cubicBezTo>
                <a:cubicBezTo>
                  <a:pt x="78860" y="1618057"/>
                  <a:pt x="82023" y="1649380"/>
                  <a:pt x="98474" y="1674056"/>
                </a:cubicBezTo>
                <a:cubicBezTo>
                  <a:pt x="107852" y="1688124"/>
                  <a:pt x="118221" y="1701579"/>
                  <a:pt x="126609" y="1716259"/>
                </a:cubicBezTo>
                <a:cubicBezTo>
                  <a:pt x="137014" y="1734467"/>
                  <a:pt x="142556" y="1755465"/>
                  <a:pt x="154745" y="1772530"/>
                </a:cubicBezTo>
                <a:cubicBezTo>
                  <a:pt x="166309" y="1788719"/>
                  <a:pt x="184212" y="1799449"/>
                  <a:pt x="196948" y="1814733"/>
                </a:cubicBezTo>
                <a:cubicBezTo>
                  <a:pt x="207772" y="1827721"/>
                  <a:pt x="214259" y="1843948"/>
                  <a:pt x="225083" y="1856936"/>
                </a:cubicBezTo>
                <a:cubicBezTo>
                  <a:pt x="237819" y="1872220"/>
                  <a:pt x="254550" y="1883855"/>
                  <a:pt x="267286" y="1899139"/>
                </a:cubicBezTo>
                <a:cubicBezTo>
                  <a:pt x="278110" y="1912127"/>
                  <a:pt x="282219" y="1930780"/>
                  <a:pt x="295421" y="1941342"/>
                </a:cubicBezTo>
                <a:cubicBezTo>
                  <a:pt x="307000" y="1950606"/>
                  <a:pt x="323557" y="1950721"/>
                  <a:pt x="337625" y="1955410"/>
                </a:cubicBezTo>
                <a:cubicBezTo>
                  <a:pt x="406182" y="2058247"/>
                  <a:pt x="321482" y="1949908"/>
                  <a:pt x="407963" y="2011680"/>
                </a:cubicBezTo>
                <a:cubicBezTo>
                  <a:pt x="524790" y="2095127"/>
                  <a:pt x="411079" y="2050232"/>
                  <a:pt x="506437" y="2082019"/>
                </a:cubicBezTo>
                <a:cubicBezTo>
                  <a:pt x="715167" y="2076801"/>
                  <a:pt x="983188" y="2084101"/>
                  <a:pt x="1209821" y="2053884"/>
                </a:cubicBezTo>
                <a:cubicBezTo>
                  <a:pt x="1233522" y="2050724"/>
                  <a:pt x="1256635" y="2044093"/>
                  <a:pt x="1280160" y="2039816"/>
                </a:cubicBezTo>
                <a:cubicBezTo>
                  <a:pt x="1344514" y="2028115"/>
                  <a:pt x="1363414" y="2028907"/>
                  <a:pt x="1420837" y="2011680"/>
                </a:cubicBezTo>
                <a:cubicBezTo>
                  <a:pt x="1449243" y="2003158"/>
                  <a:pt x="1505243" y="1983545"/>
                  <a:pt x="1505243" y="1983545"/>
                </a:cubicBezTo>
                <a:cubicBezTo>
                  <a:pt x="1612556" y="1876232"/>
                  <a:pt x="1487857" y="1988349"/>
                  <a:pt x="1589649" y="1927274"/>
                </a:cubicBezTo>
                <a:cubicBezTo>
                  <a:pt x="1601022" y="1920450"/>
                  <a:pt x="1606412" y="1905963"/>
                  <a:pt x="1617785" y="1899139"/>
                </a:cubicBezTo>
                <a:cubicBezTo>
                  <a:pt x="1630501" y="1891510"/>
                  <a:pt x="1646725" y="1891703"/>
                  <a:pt x="1659988" y="1885071"/>
                </a:cubicBezTo>
                <a:cubicBezTo>
                  <a:pt x="1769070" y="1830530"/>
                  <a:pt x="1638315" y="1878228"/>
                  <a:pt x="1744394" y="1842868"/>
                </a:cubicBezTo>
                <a:cubicBezTo>
                  <a:pt x="1757174" y="1823697"/>
                  <a:pt x="1778390" y="1785895"/>
                  <a:pt x="1800665" y="1772530"/>
                </a:cubicBezTo>
                <a:cubicBezTo>
                  <a:pt x="1813381" y="1764901"/>
                  <a:pt x="1828800" y="1763151"/>
                  <a:pt x="1842868" y="1758462"/>
                </a:cubicBezTo>
                <a:cubicBezTo>
                  <a:pt x="1852246" y="1744394"/>
                  <a:pt x="1859048" y="1728214"/>
                  <a:pt x="1871003" y="1716259"/>
                </a:cubicBezTo>
                <a:cubicBezTo>
                  <a:pt x="1882958" y="1704304"/>
                  <a:pt x="1900004" y="1698686"/>
                  <a:pt x="1913206" y="1688124"/>
                </a:cubicBezTo>
                <a:cubicBezTo>
                  <a:pt x="1923563" y="1679838"/>
                  <a:pt x="1930984" y="1668273"/>
                  <a:pt x="1941341" y="1659988"/>
                </a:cubicBezTo>
                <a:cubicBezTo>
                  <a:pt x="1954544" y="1649426"/>
                  <a:pt x="1970342" y="1642415"/>
                  <a:pt x="1983545" y="1631853"/>
                </a:cubicBezTo>
                <a:cubicBezTo>
                  <a:pt x="1993902" y="1623568"/>
                  <a:pt x="2001069" y="1611675"/>
                  <a:pt x="2011680" y="1603717"/>
                </a:cubicBezTo>
                <a:cubicBezTo>
                  <a:pt x="2038731" y="1583428"/>
                  <a:pt x="2072176" y="1571357"/>
                  <a:pt x="2096086" y="1547447"/>
                </a:cubicBezTo>
                <a:cubicBezTo>
                  <a:pt x="2114843" y="1528690"/>
                  <a:pt x="2130286" y="1505890"/>
                  <a:pt x="2152357" y="1491176"/>
                </a:cubicBezTo>
                <a:cubicBezTo>
                  <a:pt x="2166425" y="1481797"/>
                  <a:pt x="2181923" y="1474273"/>
                  <a:pt x="2194560" y="1463040"/>
                </a:cubicBezTo>
                <a:cubicBezTo>
                  <a:pt x="2224299" y="1436605"/>
                  <a:pt x="2278966" y="1378634"/>
                  <a:pt x="2278966" y="1378634"/>
                </a:cubicBezTo>
                <a:cubicBezTo>
                  <a:pt x="2312555" y="1277869"/>
                  <a:pt x="2264534" y="1393140"/>
                  <a:pt x="2335237" y="1308296"/>
                </a:cubicBezTo>
                <a:cubicBezTo>
                  <a:pt x="2348662" y="1292186"/>
                  <a:pt x="2353188" y="1270357"/>
                  <a:pt x="2363372" y="1252025"/>
                </a:cubicBezTo>
                <a:cubicBezTo>
                  <a:pt x="2376651" y="1228123"/>
                  <a:pt x="2389682" y="1203936"/>
                  <a:pt x="2405575" y="1181687"/>
                </a:cubicBezTo>
                <a:cubicBezTo>
                  <a:pt x="2413284" y="1170894"/>
                  <a:pt x="2425220" y="1163740"/>
                  <a:pt x="2433711" y="1153551"/>
                </a:cubicBezTo>
                <a:cubicBezTo>
                  <a:pt x="2448721" y="1135539"/>
                  <a:pt x="2463488" y="1117162"/>
                  <a:pt x="2475914" y="1097280"/>
                </a:cubicBezTo>
                <a:cubicBezTo>
                  <a:pt x="2513058" y="1037849"/>
                  <a:pt x="2493117" y="1037874"/>
                  <a:pt x="2546252" y="984739"/>
                </a:cubicBezTo>
                <a:cubicBezTo>
                  <a:pt x="2558207" y="972784"/>
                  <a:pt x="2574387" y="965982"/>
                  <a:pt x="2588455" y="956604"/>
                </a:cubicBezTo>
                <a:cubicBezTo>
                  <a:pt x="2597834" y="937847"/>
                  <a:pt x="2605802" y="918316"/>
                  <a:pt x="2616591" y="900333"/>
                </a:cubicBezTo>
                <a:cubicBezTo>
                  <a:pt x="2658879" y="829852"/>
                  <a:pt x="2665784" y="830065"/>
                  <a:pt x="2700997" y="773724"/>
                </a:cubicBezTo>
                <a:cubicBezTo>
                  <a:pt x="2724443" y="736210"/>
                  <a:pt x="2757345" y="703150"/>
                  <a:pt x="2771335" y="661182"/>
                </a:cubicBezTo>
                <a:cubicBezTo>
                  <a:pt x="2791517" y="600637"/>
                  <a:pt x="2781806" y="633365"/>
                  <a:pt x="2799471" y="562708"/>
                </a:cubicBezTo>
                <a:cubicBezTo>
                  <a:pt x="2792873" y="476930"/>
                  <a:pt x="2802650" y="410694"/>
                  <a:pt x="2771335" y="337625"/>
                </a:cubicBezTo>
                <a:cubicBezTo>
                  <a:pt x="2759931" y="311015"/>
                  <a:pt x="2735248" y="262698"/>
                  <a:pt x="2715065" y="239151"/>
                </a:cubicBezTo>
                <a:cubicBezTo>
                  <a:pt x="2697802" y="219011"/>
                  <a:pt x="2677551" y="201637"/>
                  <a:pt x="2658794" y="182880"/>
                </a:cubicBezTo>
                <a:cubicBezTo>
                  <a:pt x="2625467" y="149554"/>
                  <a:pt x="2593966" y="114379"/>
                  <a:pt x="2546252" y="98474"/>
                </a:cubicBezTo>
                <a:cubicBezTo>
                  <a:pt x="2518117" y="89096"/>
                  <a:pt x="2486522" y="86790"/>
                  <a:pt x="2461846" y="70339"/>
                </a:cubicBezTo>
                <a:cubicBezTo>
                  <a:pt x="2357545" y="805"/>
                  <a:pt x="2410598" y="20700"/>
                  <a:pt x="2307101" y="0"/>
                </a:cubicBezTo>
                <a:lnTo>
                  <a:pt x="1688123" y="14068"/>
                </a:lnTo>
                <a:cubicBezTo>
                  <a:pt x="1659622" y="15208"/>
                  <a:pt x="1631990" y="24366"/>
                  <a:pt x="1603717" y="28136"/>
                </a:cubicBezTo>
                <a:cubicBezTo>
                  <a:pt x="1561627" y="33748"/>
                  <a:pt x="1519198" y="36592"/>
                  <a:pt x="1477108" y="42204"/>
                </a:cubicBezTo>
                <a:cubicBezTo>
                  <a:pt x="1448834" y="45974"/>
                  <a:pt x="1420765" y="51169"/>
                  <a:pt x="1392701" y="56271"/>
                </a:cubicBezTo>
                <a:cubicBezTo>
                  <a:pt x="1369176" y="60548"/>
                  <a:pt x="1346203" y="68505"/>
                  <a:pt x="1322363" y="70339"/>
                </a:cubicBezTo>
                <a:cubicBezTo>
                  <a:pt x="1224068" y="77900"/>
                  <a:pt x="1125335" y="78257"/>
                  <a:pt x="1026941" y="84407"/>
                </a:cubicBezTo>
                <a:cubicBezTo>
                  <a:pt x="975248" y="87638"/>
                  <a:pt x="923890" y="95243"/>
                  <a:pt x="872197" y="98474"/>
                </a:cubicBezTo>
                <a:cubicBezTo>
                  <a:pt x="773803" y="104624"/>
                  <a:pt x="675249" y="107853"/>
                  <a:pt x="576775" y="112542"/>
                </a:cubicBezTo>
                <a:cubicBezTo>
                  <a:pt x="558754" y="117047"/>
                  <a:pt x="498477" y="130589"/>
                  <a:pt x="478301" y="140677"/>
                </a:cubicBezTo>
                <a:cubicBezTo>
                  <a:pt x="472370" y="143643"/>
                  <a:pt x="480646" y="150056"/>
                  <a:pt x="464234" y="154745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359792" y="539477"/>
            <a:ext cx="3888431" cy="158081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accent4">
                    <a:lumMod val="75000"/>
                  </a:schemeClr>
                </a:solidFill>
              </a:rPr>
              <a:t>Alkoholer kan oxideras → nya ämnen bildas</a:t>
            </a:r>
          </a:p>
          <a:p>
            <a:endParaRPr lang="sv-SE" sz="2800" i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sv-SE" sz="2800" i="1" dirty="0">
                <a:solidFill>
                  <a:srgbClr val="7030A0"/>
                </a:solidFill>
              </a:rPr>
              <a:t>Aldehyder och </a:t>
            </a:r>
            <a:r>
              <a:rPr lang="sv-SE" sz="2800" i="1" dirty="0" err="1">
                <a:solidFill>
                  <a:srgbClr val="7030A0"/>
                </a:solidFill>
              </a:rPr>
              <a:t>Ketoner</a:t>
            </a:r>
            <a:endParaRPr lang="sv-SE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2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52" y="3878538"/>
            <a:ext cx="5986541" cy="367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ihandsfigur 2"/>
          <p:cNvSpPr/>
          <p:nvPr/>
        </p:nvSpPr>
        <p:spPr>
          <a:xfrm>
            <a:off x="1799952" y="4139877"/>
            <a:ext cx="4824536" cy="1038437"/>
          </a:xfrm>
          <a:custGeom>
            <a:avLst/>
            <a:gdLst>
              <a:gd name="connsiteX0" fmla="*/ 1527717 w 2196790"/>
              <a:gd name="connsiteY0" fmla="*/ 33453 h 1226634"/>
              <a:gd name="connsiteX1" fmla="*/ 1282390 w 2196790"/>
              <a:gd name="connsiteY1" fmla="*/ 11151 h 1226634"/>
              <a:gd name="connsiteX2" fmla="*/ 1248936 w 2196790"/>
              <a:gd name="connsiteY2" fmla="*/ 0 h 1226634"/>
              <a:gd name="connsiteX3" fmla="*/ 1048214 w 2196790"/>
              <a:gd name="connsiteY3" fmla="*/ 11151 h 1226634"/>
              <a:gd name="connsiteX4" fmla="*/ 1003610 w 2196790"/>
              <a:gd name="connsiteY4" fmla="*/ 22302 h 1226634"/>
              <a:gd name="connsiteX5" fmla="*/ 814039 w 2196790"/>
              <a:gd name="connsiteY5" fmla="*/ 33453 h 1226634"/>
              <a:gd name="connsiteX6" fmla="*/ 646771 w 2196790"/>
              <a:gd name="connsiteY6" fmla="*/ 55756 h 1226634"/>
              <a:gd name="connsiteX7" fmla="*/ 568712 w 2196790"/>
              <a:gd name="connsiteY7" fmla="*/ 78058 h 1226634"/>
              <a:gd name="connsiteX8" fmla="*/ 524107 w 2196790"/>
              <a:gd name="connsiteY8" fmla="*/ 89209 h 1226634"/>
              <a:gd name="connsiteX9" fmla="*/ 490653 w 2196790"/>
              <a:gd name="connsiteY9" fmla="*/ 100361 h 1226634"/>
              <a:gd name="connsiteX10" fmla="*/ 446049 w 2196790"/>
              <a:gd name="connsiteY10" fmla="*/ 111512 h 1226634"/>
              <a:gd name="connsiteX11" fmla="*/ 401444 w 2196790"/>
              <a:gd name="connsiteY11" fmla="*/ 133814 h 1226634"/>
              <a:gd name="connsiteX12" fmla="*/ 312234 w 2196790"/>
              <a:gd name="connsiteY12" fmla="*/ 156117 h 1226634"/>
              <a:gd name="connsiteX13" fmla="*/ 256478 w 2196790"/>
              <a:gd name="connsiteY13" fmla="*/ 189570 h 1226634"/>
              <a:gd name="connsiteX14" fmla="*/ 200722 w 2196790"/>
              <a:gd name="connsiteY14" fmla="*/ 223024 h 1226634"/>
              <a:gd name="connsiteX15" fmla="*/ 178419 w 2196790"/>
              <a:gd name="connsiteY15" fmla="*/ 256478 h 1226634"/>
              <a:gd name="connsiteX16" fmla="*/ 122663 w 2196790"/>
              <a:gd name="connsiteY16" fmla="*/ 312234 h 1226634"/>
              <a:gd name="connsiteX17" fmla="*/ 111512 w 2196790"/>
              <a:gd name="connsiteY17" fmla="*/ 345687 h 1226634"/>
              <a:gd name="connsiteX18" fmla="*/ 89210 w 2196790"/>
              <a:gd name="connsiteY18" fmla="*/ 367990 h 1226634"/>
              <a:gd name="connsiteX19" fmla="*/ 66907 w 2196790"/>
              <a:gd name="connsiteY19" fmla="*/ 401444 h 1226634"/>
              <a:gd name="connsiteX20" fmla="*/ 55756 w 2196790"/>
              <a:gd name="connsiteY20" fmla="*/ 446048 h 1226634"/>
              <a:gd name="connsiteX21" fmla="*/ 33453 w 2196790"/>
              <a:gd name="connsiteY21" fmla="*/ 524107 h 1226634"/>
              <a:gd name="connsiteX22" fmla="*/ 0 w 2196790"/>
              <a:gd name="connsiteY22" fmla="*/ 680224 h 1226634"/>
              <a:gd name="connsiteX23" fmla="*/ 22302 w 2196790"/>
              <a:gd name="connsiteY23" fmla="*/ 869795 h 1226634"/>
              <a:gd name="connsiteX24" fmla="*/ 44605 w 2196790"/>
              <a:gd name="connsiteY24" fmla="*/ 903248 h 1226634"/>
              <a:gd name="connsiteX25" fmla="*/ 66907 w 2196790"/>
              <a:gd name="connsiteY25" fmla="*/ 947853 h 1226634"/>
              <a:gd name="connsiteX26" fmla="*/ 167268 w 2196790"/>
              <a:gd name="connsiteY26" fmla="*/ 1025912 h 1226634"/>
              <a:gd name="connsiteX27" fmla="*/ 200722 w 2196790"/>
              <a:gd name="connsiteY27" fmla="*/ 1037063 h 1226634"/>
              <a:gd name="connsiteX28" fmla="*/ 234175 w 2196790"/>
              <a:gd name="connsiteY28" fmla="*/ 1070517 h 1226634"/>
              <a:gd name="connsiteX29" fmla="*/ 301083 w 2196790"/>
              <a:gd name="connsiteY29" fmla="*/ 1092819 h 1226634"/>
              <a:gd name="connsiteX30" fmla="*/ 345688 w 2196790"/>
              <a:gd name="connsiteY30" fmla="*/ 1115122 h 1226634"/>
              <a:gd name="connsiteX31" fmla="*/ 379141 w 2196790"/>
              <a:gd name="connsiteY31" fmla="*/ 1126273 h 1226634"/>
              <a:gd name="connsiteX32" fmla="*/ 446049 w 2196790"/>
              <a:gd name="connsiteY32" fmla="*/ 1170878 h 1226634"/>
              <a:gd name="connsiteX33" fmla="*/ 524107 w 2196790"/>
              <a:gd name="connsiteY33" fmla="*/ 1193180 h 1226634"/>
              <a:gd name="connsiteX34" fmla="*/ 557561 w 2196790"/>
              <a:gd name="connsiteY34" fmla="*/ 1204331 h 1226634"/>
              <a:gd name="connsiteX35" fmla="*/ 1092819 w 2196790"/>
              <a:gd name="connsiteY35" fmla="*/ 1215483 h 1226634"/>
              <a:gd name="connsiteX36" fmla="*/ 1382751 w 2196790"/>
              <a:gd name="connsiteY36" fmla="*/ 1226634 h 1226634"/>
              <a:gd name="connsiteX37" fmla="*/ 1583473 w 2196790"/>
              <a:gd name="connsiteY37" fmla="*/ 1215483 h 1226634"/>
              <a:gd name="connsiteX38" fmla="*/ 1661531 w 2196790"/>
              <a:gd name="connsiteY38" fmla="*/ 1204331 h 1226634"/>
              <a:gd name="connsiteX39" fmla="*/ 1694985 w 2196790"/>
              <a:gd name="connsiteY39" fmla="*/ 1193180 h 1226634"/>
              <a:gd name="connsiteX40" fmla="*/ 1806497 w 2196790"/>
              <a:gd name="connsiteY40" fmla="*/ 1182029 h 1226634"/>
              <a:gd name="connsiteX41" fmla="*/ 1839951 w 2196790"/>
              <a:gd name="connsiteY41" fmla="*/ 1170878 h 1226634"/>
              <a:gd name="connsiteX42" fmla="*/ 1918010 w 2196790"/>
              <a:gd name="connsiteY42" fmla="*/ 1148575 h 1226634"/>
              <a:gd name="connsiteX43" fmla="*/ 1973766 w 2196790"/>
              <a:gd name="connsiteY43" fmla="*/ 1092819 h 1226634"/>
              <a:gd name="connsiteX44" fmla="*/ 2007219 w 2196790"/>
              <a:gd name="connsiteY44" fmla="*/ 1070517 h 1226634"/>
              <a:gd name="connsiteX45" fmla="*/ 2085278 w 2196790"/>
              <a:gd name="connsiteY45" fmla="*/ 981307 h 1226634"/>
              <a:gd name="connsiteX46" fmla="*/ 2096429 w 2196790"/>
              <a:gd name="connsiteY46" fmla="*/ 947853 h 1226634"/>
              <a:gd name="connsiteX47" fmla="*/ 2129883 w 2196790"/>
              <a:gd name="connsiteY47" fmla="*/ 903248 h 1226634"/>
              <a:gd name="connsiteX48" fmla="*/ 2141034 w 2196790"/>
              <a:gd name="connsiteY48" fmla="*/ 847492 h 1226634"/>
              <a:gd name="connsiteX49" fmla="*/ 2163336 w 2196790"/>
              <a:gd name="connsiteY49" fmla="*/ 814039 h 1226634"/>
              <a:gd name="connsiteX50" fmla="*/ 2174488 w 2196790"/>
              <a:gd name="connsiteY50" fmla="*/ 780585 h 1226634"/>
              <a:gd name="connsiteX51" fmla="*/ 2196790 w 2196790"/>
              <a:gd name="connsiteY51" fmla="*/ 691375 h 1226634"/>
              <a:gd name="connsiteX52" fmla="*/ 2185639 w 2196790"/>
              <a:gd name="connsiteY52" fmla="*/ 490653 h 1226634"/>
              <a:gd name="connsiteX53" fmla="*/ 2163336 w 2196790"/>
              <a:gd name="connsiteY53" fmla="*/ 457200 h 1226634"/>
              <a:gd name="connsiteX54" fmla="*/ 2152185 w 2196790"/>
              <a:gd name="connsiteY54" fmla="*/ 390292 h 1226634"/>
              <a:gd name="connsiteX55" fmla="*/ 2129883 w 2196790"/>
              <a:gd name="connsiteY55" fmla="*/ 356839 h 1226634"/>
              <a:gd name="connsiteX56" fmla="*/ 2118731 w 2196790"/>
              <a:gd name="connsiteY56" fmla="*/ 323385 h 1226634"/>
              <a:gd name="connsiteX57" fmla="*/ 2074127 w 2196790"/>
              <a:gd name="connsiteY57" fmla="*/ 256478 h 1226634"/>
              <a:gd name="connsiteX58" fmla="*/ 2051824 w 2196790"/>
              <a:gd name="connsiteY58" fmla="*/ 223024 h 1226634"/>
              <a:gd name="connsiteX59" fmla="*/ 2029522 w 2196790"/>
              <a:gd name="connsiteY59" fmla="*/ 189570 h 1226634"/>
              <a:gd name="connsiteX60" fmla="*/ 1973766 w 2196790"/>
              <a:gd name="connsiteY60" fmla="*/ 144966 h 1226634"/>
              <a:gd name="connsiteX61" fmla="*/ 1940312 w 2196790"/>
              <a:gd name="connsiteY61" fmla="*/ 133814 h 1226634"/>
              <a:gd name="connsiteX62" fmla="*/ 1906858 w 2196790"/>
              <a:gd name="connsiteY62" fmla="*/ 100361 h 1226634"/>
              <a:gd name="connsiteX63" fmla="*/ 1806497 w 2196790"/>
              <a:gd name="connsiteY63" fmla="*/ 66907 h 1226634"/>
              <a:gd name="connsiteX64" fmla="*/ 1773044 w 2196790"/>
              <a:gd name="connsiteY64" fmla="*/ 55756 h 1226634"/>
              <a:gd name="connsiteX65" fmla="*/ 1739590 w 2196790"/>
              <a:gd name="connsiteY65" fmla="*/ 44605 h 1226634"/>
              <a:gd name="connsiteX66" fmla="*/ 1706136 w 2196790"/>
              <a:gd name="connsiteY66" fmla="*/ 22302 h 1226634"/>
              <a:gd name="connsiteX67" fmla="*/ 1527717 w 2196790"/>
              <a:gd name="connsiteY67" fmla="*/ 33453 h 122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196790" h="1226634">
                <a:moveTo>
                  <a:pt x="1527717" y="33453"/>
                </a:moveTo>
                <a:cubicBezTo>
                  <a:pt x="1457093" y="31594"/>
                  <a:pt x="1358605" y="26394"/>
                  <a:pt x="1282390" y="11151"/>
                </a:cubicBezTo>
                <a:cubicBezTo>
                  <a:pt x="1270864" y="8846"/>
                  <a:pt x="1260087" y="3717"/>
                  <a:pt x="1248936" y="0"/>
                </a:cubicBezTo>
                <a:cubicBezTo>
                  <a:pt x="1182029" y="3717"/>
                  <a:pt x="1114949" y="5084"/>
                  <a:pt x="1048214" y="11151"/>
                </a:cubicBezTo>
                <a:cubicBezTo>
                  <a:pt x="1032951" y="12538"/>
                  <a:pt x="1018867" y="20849"/>
                  <a:pt x="1003610" y="22302"/>
                </a:cubicBezTo>
                <a:cubicBezTo>
                  <a:pt x="940596" y="28303"/>
                  <a:pt x="877229" y="29736"/>
                  <a:pt x="814039" y="33453"/>
                </a:cubicBezTo>
                <a:cubicBezTo>
                  <a:pt x="782987" y="37335"/>
                  <a:pt x="680615" y="49603"/>
                  <a:pt x="646771" y="55756"/>
                </a:cubicBezTo>
                <a:cubicBezTo>
                  <a:pt x="598838" y="64471"/>
                  <a:pt x="610512" y="66116"/>
                  <a:pt x="568712" y="78058"/>
                </a:cubicBezTo>
                <a:cubicBezTo>
                  <a:pt x="553976" y="82268"/>
                  <a:pt x="538843" y="84999"/>
                  <a:pt x="524107" y="89209"/>
                </a:cubicBezTo>
                <a:cubicBezTo>
                  <a:pt x="512805" y="92438"/>
                  <a:pt x="501955" y="97132"/>
                  <a:pt x="490653" y="100361"/>
                </a:cubicBezTo>
                <a:cubicBezTo>
                  <a:pt x="475917" y="104571"/>
                  <a:pt x="460399" y="106131"/>
                  <a:pt x="446049" y="111512"/>
                </a:cubicBezTo>
                <a:cubicBezTo>
                  <a:pt x="430484" y="117349"/>
                  <a:pt x="417214" y="128557"/>
                  <a:pt x="401444" y="133814"/>
                </a:cubicBezTo>
                <a:cubicBezTo>
                  <a:pt x="372365" y="143507"/>
                  <a:pt x="312234" y="156117"/>
                  <a:pt x="312234" y="156117"/>
                </a:cubicBezTo>
                <a:cubicBezTo>
                  <a:pt x="255720" y="212629"/>
                  <a:pt x="328861" y="146140"/>
                  <a:pt x="256478" y="189570"/>
                </a:cubicBezTo>
                <a:cubicBezTo>
                  <a:pt x="179944" y="235491"/>
                  <a:pt x="295487" y="191436"/>
                  <a:pt x="200722" y="223024"/>
                </a:cubicBezTo>
                <a:cubicBezTo>
                  <a:pt x="193288" y="234175"/>
                  <a:pt x="187244" y="246392"/>
                  <a:pt x="178419" y="256478"/>
                </a:cubicBezTo>
                <a:cubicBezTo>
                  <a:pt x="161111" y="276258"/>
                  <a:pt x="122663" y="312234"/>
                  <a:pt x="122663" y="312234"/>
                </a:cubicBezTo>
                <a:cubicBezTo>
                  <a:pt x="118946" y="323385"/>
                  <a:pt x="117559" y="335608"/>
                  <a:pt x="111512" y="345687"/>
                </a:cubicBezTo>
                <a:cubicBezTo>
                  <a:pt x="106103" y="354702"/>
                  <a:pt x="95778" y="359780"/>
                  <a:pt x="89210" y="367990"/>
                </a:cubicBezTo>
                <a:cubicBezTo>
                  <a:pt x="80838" y="378455"/>
                  <a:pt x="74341" y="390293"/>
                  <a:pt x="66907" y="401444"/>
                </a:cubicBezTo>
                <a:cubicBezTo>
                  <a:pt x="63190" y="416312"/>
                  <a:pt x="59966" y="431312"/>
                  <a:pt x="55756" y="446048"/>
                </a:cubicBezTo>
                <a:cubicBezTo>
                  <a:pt x="39042" y="504547"/>
                  <a:pt x="48390" y="454401"/>
                  <a:pt x="33453" y="524107"/>
                </a:cubicBezTo>
                <a:cubicBezTo>
                  <a:pt x="-4516" y="701295"/>
                  <a:pt x="25464" y="578367"/>
                  <a:pt x="0" y="680224"/>
                </a:cubicBezTo>
                <a:cubicBezTo>
                  <a:pt x="7434" y="743414"/>
                  <a:pt x="9824" y="807404"/>
                  <a:pt x="22302" y="869795"/>
                </a:cubicBezTo>
                <a:cubicBezTo>
                  <a:pt x="24930" y="882937"/>
                  <a:pt x="37956" y="891612"/>
                  <a:pt x="44605" y="903248"/>
                </a:cubicBezTo>
                <a:cubicBezTo>
                  <a:pt x="52852" y="917681"/>
                  <a:pt x="55863" y="935429"/>
                  <a:pt x="66907" y="947853"/>
                </a:cubicBezTo>
                <a:cubicBezTo>
                  <a:pt x="74803" y="956736"/>
                  <a:pt x="141654" y="1013105"/>
                  <a:pt x="167268" y="1025912"/>
                </a:cubicBezTo>
                <a:cubicBezTo>
                  <a:pt x="177782" y="1031169"/>
                  <a:pt x="189571" y="1033346"/>
                  <a:pt x="200722" y="1037063"/>
                </a:cubicBezTo>
                <a:cubicBezTo>
                  <a:pt x="211873" y="1048214"/>
                  <a:pt x="220389" y="1062858"/>
                  <a:pt x="234175" y="1070517"/>
                </a:cubicBezTo>
                <a:cubicBezTo>
                  <a:pt x="254726" y="1081934"/>
                  <a:pt x="280056" y="1082305"/>
                  <a:pt x="301083" y="1092819"/>
                </a:cubicBezTo>
                <a:cubicBezTo>
                  <a:pt x="315951" y="1100253"/>
                  <a:pt x="330409" y="1108574"/>
                  <a:pt x="345688" y="1115122"/>
                </a:cubicBezTo>
                <a:cubicBezTo>
                  <a:pt x="356492" y="1119752"/>
                  <a:pt x="368866" y="1120565"/>
                  <a:pt x="379141" y="1126273"/>
                </a:cubicBezTo>
                <a:cubicBezTo>
                  <a:pt x="402572" y="1139290"/>
                  <a:pt x="420620" y="1162402"/>
                  <a:pt x="446049" y="1170878"/>
                </a:cubicBezTo>
                <a:cubicBezTo>
                  <a:pt x="526252" y="1197612"/>
                  <a:pt x="426101" y="1165179"/>
                  <a:pt x="524107" y="1193180"/>
                </a:cubicBezTo>
                <a:cubicBezTo>
                  <a:pt x="535409" y="1196409"/>
                  <a:pt x="545816" y="1203870"/>
                  <a:pt x="557561" y="1204331"/>
                </a:cubicBezTo>
                <a:cubicBezTo>
                  <a:pt x="735882" y="1211324"/>
                  <a:pt x="914426" y="1210661"/>
                  <a:pt x="1092819" y="1215483"/>
                </a:cubicBezTo>
                <a:cubicBezTo>
                  <a:pt x="1189499" y="1218096"/>
                  <a:pt x="1286107" y="1222917"/>
                  <a:pt x="1382751" y="1226634"/>
                </a:cubicBezTo>
                <a:cubicBezTo>
                  <a:pt x="1449658" y="1222917"/>
                  <a:pt x="1516676" y="1220827"/>
                  <a:pt x="1583473" y="1215483"/>
                </a:cubicBezTo>
                <a:cubicBezTo>
                  <a:pt x="1609673" y="1213387"/>
                  <a:pt x="1635758" y="1209486"/>
                  <a:pt x="1661531" y="1204331"/>
                </a:cubicBezTo>
                <a:cubicBezTo>
                  <a:pt x="1673057" y="1202026"/>
                  <a:pt x="1683367" y="1194967"/>
                  <a:pt x="1694985" y="1193180"/>
                </a:cubicBezTo>
                <a:cubicBezTo>
                  <a:pt x="1731907" y="1187500"/>
                  <a:pt x="1769326" y="1185746"/>
                  <a:pt x="1806497" y="1182029"/>
                </a:cubicBezTo>
                <a:cubicBezTo>
                  <a:pt x="1817648" y="1178312"/>
                  <a:pt x="1828649" y="1174107"/>
                  <a:pt x="1839951" y="1170878"/>
                </a:cubicBezTo>
                <a:cubicBezTo>
                  <a:pt x="1937966" y="1142873"/>
                  <a:pt x="1837799" y="1175311"/>
                  <a:pt x="1918010" y="1148575"/>
                </a:cubicBezTo>
                <a:cubicBezTo>
                  <a:pt x="2007216" y="1089104"/>
                  <a:pt x="1899425" y="1167160"/>
                  <a:pt x="1973766" y="1092819"/>
                </a:cubicBezTo>
                <a:cubicBezTo>
                  <a:pt x="1983243" y="1083342"/>
                  <a:pt x="1997133" y="1079342"/>
                  <a:pt x="2007219" y="1070517"/>
                </a:cubicBezTo>
                <a:cubicBezTo>
                  <a:pt x="2059405" y="1024854"/>
                  <a:pt x="2055048" y="1026651"/>
                  <a:pt x="2085278" y="981307"/>
                </a:cubicBezTo>
                <a:cubicBezTo>
                  <a:pt x="2088995" y="970156"/>
                  <a:pt x="2090597" y="958059"/>
                  <a:pt x="2096429" y="947853"/>
                </a:cubicBezTo>
                <a:cubicBezTo>
                  <a:pt x="2105650" y="931716"/>
                  <a:pt x="2122335" y="920232"/>
                  <a:pt x="2129883" y="903248"/>
                </a:cubicBezTo>
                <a:cubicBezTo>
                  <a:pt x="2137581" y="885928"/>
                  <a:pt x="2134379" y="865239"/>
                  <a:pt x="2141034" y="847492"/>
                </a:cubicBezTo>
                <a:cubicBezTo>
                  <a:pt x="2145740" y="834943"/>
                  <a:pt x="2157342" y="826026"/>
                  <a:pt x="2163336" y="814039"/>
                </a:cubicBezTo>
                <a:cubicBezTo>
                  <a:pt x="2168593" y="803525"/>
                  <a:pt x="2171395" y="791925"/>
                  <a:pt x="2174488" y="780585"/>
                </a:cubicBezTo>
                <a:cubicBezTo>
                  <a:pt x="2182553" y="751013"/>
                  <a:pt x="2196790" y="691375"/>
                  <a:pt x="2196790" y="691375"/>
                </a:cubicBezTo>
                <a:cubicBezTo>
                  <a:pt x="2193073" y="624468"/>
                  <a:pt x="2195116" y="556990"/>
                  <a:pt x="2185639" y="490653"/>
                </a:cubicBezTo>
                <a:cubicBezTo>
                  <a:pt x="2183744" y="477386"/>
                  <a:pt x="2167574" y="469914"/>
                  <a:pt x="2163336" y="457200"/>
                </a:cubicBezTo>
                <a:cubicBezTo>
                  <a:pt x="2156186" y="435750"/>
                  <a:pt x="2159335" y="411742"/>
                  <a:pt x="2152185" y="390292"/>
                </a:cubicBezTo>
                <a:cubicBezTo>
                  <a:pt x="2147947" y="377578"/>
                  <a:pt x="2135877" y="368826"/>
                  <a:pt x="2129883" y="356839"/>
                </a:cubicBezTo>
                <a:cubicBezTo>
                  <a:pt x="2124626" y="346325"/>
                  <a:pt x="2124440" y="333660"/>
                  <a:pt x="2118731" y="323385"/>
                </a:cubicBezTo>
                <a:cubicBezTo>
                  <a:pt x="2105714" y="299954"/>
                  <a:pt x="2088995" y="278780"/>
                  <a:pt x="2074127" y="256478"/>
                </a:cubicBezTo>
                <a:lnTo>
                  <a:pt x="2051824" y="223024"/>
                </a:lnTo>
                <a:cubicBezTo>
                  <a:pt x="2044390" y="211873"/>
                  <a:pt x="2038999" y="199047"/>
                  <a:pt x="2029522" y="189570"/>
                </a:cubicBezTo>
                <a:cubicBezTo>
                  <a:pt x="2008778" y="168827"/>
                  <a:pt x="2001899" y="159033"/>
                  <a:pt x="1973766" y="144966"/>
                </a:cubicBezTo>
                <a:cubicBezTo>
                  <a:pt x="1963252" y="139709"/>
                  <a:pt x="1951463" y="137531"/>
                  <a:pt x="1940312" y="133814"/>
                </a:cubicBezTo>
                <a:cubicBezTo>
                  <a:pt x="1929161" y="122663"/>
                  <a:pt x="1920644" y="108020"/>
                  <a:pt x="1906858" y="100361"/>
                </a:cubicBezTo>
                <a:cubicBezTo>
                  <a:pt x="1906850" y="100357"/>
                  <a:pt x="1823228" y="72484"/>
                  <a:pt x="1806497" y="66907"/>
                </a:cubicBezTo>
                <a:lnTo>
                  <a:pt x="1773044" y="55756"/>
                </a:lnTo>
                <a:lnTo>
                  <a:pt x="1739590" y="44605"/>
                </a:lnTo>
                <a:cubicBezTo>
                  <a:pt x="1728439" y="37171"/>
                  <a:pt x="1719518" y="23045"/>
                  <a:pt x="1706136" y="22302"/>
                </a:cubicBezTo>
                <a:cubicBezTo>
                  <a:pt x="1646639" y="18996"/>
                  <a:pt x="1598341" y="35312"/>
                  <a:pt x="1527717" y="33453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latshållare för innehåll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896" y="421705"/>
            <a:ext cx="7253358" cy="314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0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Kol oxideras….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00831" y="2267669"/>
            <a:ext cx="4341509" cy="4571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Kolatomen i metan oxideras genom att en väteatom byts mot en syreatom.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Syreatomen är mer elektronegativ  och drar till sig elektroner i bindningen</a:t>
            </a:r>
          </a:p>
          <a:p>
            <a:pPr marL="0" indent="0">
              <a:buNone/>
            </a:pPr>
            <a:r>
              <a:rPr lang="sv-SE" sz="2400" dirty="0"/>
              <a:t> →kolatomen  ”avger” elektroner till syreatomen. </a:t>
            </a:r>
          </a:p>
          <a:p>
            <a:endParaRPr lang="sv-S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14" y="4355901"/>
            <a:ext cx="4311747" cy="26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976" y="5809099"/>
            <a:ext cx="1612875" cy="91028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441" y="1705299"/>
            <a:ext cx="4424153" cy="25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54875"/>
      </p:ext>
    </p:extLst>
  </p:cSld>
  <p:clrMapOvr>
    <a:masterClrMapping/>
  </p:clrMapOvr>
  <p:transition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60014" y="215636"/>
            <a:ext cx="9072563" cy="1259946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/>
            <a:r>
              <a:rPr lang="sv-SE" sz="2400" dirty="0">
                <a:solidFill>
                  <a:srgbClr val="7030A0"/>
                </a:solidFill>
              </a:rPr>
              <a:t>Oxidationstal</a:t>
            </a:r>
            <a:r>
              <a:rPr lang="sv-SE" sz="2400" dirty="0"/>
              <a:t>   – en metod för att avgöra om ett ämne oxiderar, </a:t>
            </a:r>
            <a:br>
              <a:rPr lang="sv-SE" sz="2400" dirty="0"/>
            </a:br>
            <a:r>
              <a:rPr lang="sv-SE" sz="2400" dirty="0"/>
              <a:t>→ ökar oxidationstalet oxiderar atomen</a:t>
            </a:r>
          </a:p>
        </p:txBody>
      </p:sp>
      <p:cxnSp>
        <p:nvCxnSpPr>
          <p:cNvPr id="5" name="Rak 4"/>
          <p:cNvCxnSpPr/>
          <p:nvPr/>
        </p:nvCxnSpPr>
        <p:spPr>
          <a:xfrm>
            <a:off x="2448024" y="2123653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1223888" y="3419797"/>
            <a:ext cx="5112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1223888" y="4211885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1223888" y="4931965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357" y="1553680"/>
            <a:ext cx="5989429" cy="3549452"/>
          </a:xfrm>
          <a:prstGeom prst="rect">
            <a:avLst/>
          </a:prstGeom>
        </p:spPr>
      </p:pic>
      <p:pic>
        <p:nvPicPr>
          <p:cNvPr id="10" name="Platshållare för innehåll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87" y="4211885"/>
            <a:ext cx="5245580" cy="324565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1655936" y="4931964"/>
            <a:ext cx="3240360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6336456" y="5652045"/>
            <a:ext cx="2952328" cy="60760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Beräkna kolatomernas oxidationstal</a:t>
            </a:r>
          </a:p>
        </p:txBody>
      </p:sp>
      <p:cxnSp>
        <p:nvCxnSpPr>
          <p:cNvPr id="14" name="Rak pilkoppling 13"/>
          <p:cNvCxnSpPr/>
          <p:nvPr/>
        </p:nvCxnSpPr>
        <p:spPr>
          <a:xfrm flipH="1">
            <a:off x="5256336" y="5823211"/>
            <a:ext cx="911019" cy="10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21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609" y="1562683"/>
            <a:ext cx="6942103" cy="429535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583928" y="5873437"/>
            <a:ext cx="7056784" cy="12087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Ju ”mer” ett ämne kan oxidera ju mer energi innehåller det. </a:t>
            </a:r>
          </a:p>
          <a:p>
            <a:endParaRPr lang="sv-SE" dirty="0"/>
          </a:p>
          <a:p>
            <a:r>
              <a:rPr lang="sv-SE" dirty="0"/>
              <a:t>Tex fett innehåller fler väteatomer per kolatom jmf med socker</a:t>
            </a:r>
            <a:r>
              <a:rPr lang="sv-SE" sz="2400" dirty="0"/>
              <a:t>→ </a:t>
            </a:r>
            <a:r>
              <a:rPr lang="sv-SE" dirty="0"/>
              <a:t>   1g fett dubbelt så mkt energi som 1g socker</a:t>
            </a:r>
          </a:p>
        </p:txBody>
      </p:sp>
    </p:spTree>
    <p:extLst>
      <p:ext uri="{BB962C8B-B14F-4D97-AF65-F5344CB8AC3E}">
        <p14:creationId xmlns:p14="http://schemas.microsoft.com/office/powerpoint/2010/main" val="26958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Primär, sekundär, tertiär alkohol</a:t>
            </a:r>
          </a:p>
        </p:txBody>
      </p:sp>
      <p:pic>
        <p:nvPicPr>
          <p:cNvPr id="2050" name="Picture 2" descr="Bildresultat fÃ¶r kol + oxid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2267669"/>
            <a:ext cx="8136904" cy="40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743986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Kemisk syntes</a:t>
            </a:r>
          </a:p>
        </p:txBody>
      </p:sp>
      <p:sp>
        <p:nvSpPr>
          <p:cNvPr id="6" name="Rektangel 5"/>
          <p:cNvSpPr/>
          <p:nvPr/>
        </p:nvSpPr>
        <p:spPr>
          <a:xfrm>
            <a:off x="1079872" y="1562683"/>
            <a:ext cx="8208912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sv-SE" sz="2800" dirty="0"/>
            </a:br>
            <a:r>
              <a:rPr lang="sv-SE" sz="2800" dirty="0"/>
              <a:t>…..</a:t>
            </a:r>
            <a:r>
              <a:rPr lang="sv-SE" sz="2800" dirty="0">
                <a:solidFill>
                  <a:srgbClr val="7030A0"/>
                </a:solidFill>
              </a:rPr>
              <a:t>innebär att </a:t>
            </a:r>
            <a:r>
              <a:rPr lang="sv-SE" sz="2800" i="1" dirty="0">
                <a:solidFill>
                  <a:srgbClr val="7030A0"/>
                </a:solidFill>
              </a:rPr>
              <a:t>kemiska reaktioner </a:t>
            </a:r>
            <a:r>
              <a:rPr lang="sv-SE" sz="2800" dirty="0">
                <a:solidFill>
                  <a:srgbClr val="7030A0"/>
                </a:solidFill>
              </a:rPr>
              <a:t>används för att </a:t>
            </a:r>
            <a:r>
              <a:rPr lang="sv-SE" sz="2800" i="1" dirty="0">
                <a:solidFill>
                  <a:srgbClr val="7030A0"/>
                </a:solidFill>
              </a:rPr>
              <a:t>framställa kemiska föreningar </a:t>
            </a:r>
            <a:r>
              <a:rPr lang="sv-SE" sz="2800" dirty="0">
                <a:solidFill>
                  <a:srgbClr val="7030A0"/>
                </a:solidFill>
              </a:rPr>
              <a:t>ur </a:t>
            </a:r>
            <a:r>
              <a:rPr lang="sv-SE" sz="2800" i="1" dirty="0">
                <a:solidFill>
                  <a:srgbClr val="7030A0"/>
                </a:solidFill>
              </a:rPr>
              <a:t>andra kemiska föreningar</a:t>
            </a:r>
            <a:endParaRPr lang="sv-SE" sz="2800" i="1" dirty="0"/>
          </a:p>
        </p:txBody>
      </p:sp>
      <p:pic>
        <p:nvPicPr>
          <p:cNvPr id="1028" name="Picture 4" descr="Bildresultat fÃ¶r chemical 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63" y="4283893"/>
            <a:ext cx="7494121" cy="24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26594"/>
      </p:ext>
    </p:extLst>
  </p:cSld>
  <p:clrMapOvr>
    <a:masterClrMapping/>
  </p:clrMapOvr>
  <p:transition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Om en alkohol </a:t>
            </a:r>
            <a:r>
              <a:rPr lang="sv-SE" sz="2400" i="1" dirty="0"/>
              <a:t>oxideras försiktigt  </a:t>
            </a:r>
            <a:r>
              <a:rPr lang="sv-SE" sz="2400" dirty="0"/>
              <a:t>bildas </a:t>
            </a:r>
            <a:r>
              <a:rPr lang="sv-SE" sz="2400" i="1" dirty="0" err="1">
                <a:solidFill>
                  <a:srgbClr val="7030A0"/>
                </a:solidFill>
              </a:rPr>
              <a:t>karbonylföreningar</a:t>
            </a:r>
            <a:r>
              <a:rPr lang="sv-SE" sz="2400" i="1" dirty="0">
                <a:solidFill>
                  <a:srgbClr val="7030A0"/>
                </a:solidFill>
              </a:rPr>
              <a:t>.</a:t>
            </a:r>
          </a:p>
          <a:p>
            <a:endParaRPr lang="sv-SE" sz="2400" dirty="0"/>
          </a:p>
          <a:p>
            <a:r>
              <a:rPr lang="sv-SE" sz="2400" dirty="0"/>
              <a:t>Beroende på om alkoholen  är en  </a:t>
            </a:r>
            <a:r>
              <a:rPr lang="sv-SE" sz="2400" i="1" dirty="0">
                <a:solidFill>
                  <a:srgbClr val="7030A0"/>
                </a:solidFill>
              </a:rPr>
              <a:t>primär- </a:t>
            </a:r>
            <a:r>
              <a:rPr lang="sv-SE" sz="2400" dirty="0">
                <a:solidFill>
                  <a:srgbClr val="7030A0"/>
                </a:solidFill>
              </a:rPr>
              <a:t>eller en </a:t>
            </a:r>
            <a:r>
              <a:rPr lang="sv-SE" sz="2400" i="1" dirty="0">
                <a:solidFill>
                  <a:srgbClr val="7030A0"/>
                </a:solidFill>
              </a:rPr>
              <a:t>sekundär alkohol </a:t>
            </a:r>
            <a:r>
              <a:rPr lang="sv-SE" sz="2400" dirty="0"/>
              <a:t>bildas ämnesklasserna </a:t>
            </a:r>
            <a:r>
              <a:rPr lang="sv-SE" sz="2400" i="1" dirty="0">
                <a:solidFill>
                  <a:srgbClr val="7030A0"/>
                </a:solidFill>
              </a:rPr>
              <a:t>aldehyder eller </a:t>
            </a:r>
            <a:r>
              <a:rPr lang="sv-SE" sz="2400" i="1" dirty="0" err="1">
                <a:solidFill>
                  <a:srgbClr val="7030A0"/>
                </a:solidFill>
              </a:rPr>
              <a:t>ketoner</a:t>
            </a:r>
            <a:r>
              <a:rPr lang="sv-SE" sz="2400" i="1" dirty="0">
                <a:solidFill>
                  <a:srgbClr val="7030A0"/>
                </a:solidFill>
              </a:rPr>
              <a:t> </a:t>
            </a:r>
            <a:r>
              <a:rPr lang="sv-SE" sz="2400" i="1" dirty="0"/>
              <a:t>.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" y="4067869"/>
            <a:ext cx="5400600" cy="326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44" y="3855424"/>
            <a:ext cx="3024336" cy="309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 3"/>
          <p:cNvSpPr/>
          <p:nvPr/>
        </p:nvSpPr>
        <p:spPr>
          <a:xfrm>
            <a:off x="6912520" y="3707829"/>
            <a:ext cx="2448272" cy="1696985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857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Bildresultat fÃ¶r kol + oxid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0" y="1907629"/>
            <a:ext cx="8280920" cy="463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7128543" y="4139877"/>
            <a:ext cx="1901893" cy="64807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656431" y="1844005"/>
            <a:ext cx="3168129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47824" y="3973354"/>
            <a:ext cx="3384376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4477160"/>
      </p:ext>
    </p:extLst>
  </p:cSld>
  <p:clrMapOvr>
    <a:masterClrMapping/>
  </p:clrMapOvr>
  <p:transition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Aldehyder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68" y="3707829"/>
            <a:ext cx="646506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14" y="1757363"/>
            <a:ext cx="4243388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287784" y="3252429"/>
            <a:ext cx="194421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Primär alkohol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7416576" y="3427413"/>
            <a:ext cx="1800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7030A0"/>
                </a:solidFill>
              </a:rPr>
              <a:t>Aldehyd</a:t>
            </a:r>
          </a:p>
        </p:txBody>
      </p:sp>
      <p:cxnSp>
        <p:nvCxnSpPr>
          <p:cNvPr id="7" name="Rak pil 6"/>
          <p:cNvCxnSpPr/>
          <p:nvPr/>
        </p:nvCxnSpPr>
        <p:spPr>
          <a:xfrm>
            <a:off x="1439912" y="3602397"/>
            <a:ext cx="936104" cy="537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 flipH="1">
            <a:off x="7056536" y="3777381"/>
            <a:ext cx="360040" cy="218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Aldehyder </a:t>
            </a:r>
            <a:r>
              <a:rPr lang="sv-SE" sz="2000" dirty="0">
                <a:solidFill>
                  <a:srgbClr val="7030A0"/>
                </a:solidFill>
              </a:rPr>
              <a:t>-namngivning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Ändelsen </a:t>
            </a:r>
            <a:r>
              <a:rPr lang="sv-SE" sz="2800" dirty="0">
                <a:solidFill>
                  <a:srgbClr val="7030A0"/>
                </a:solidFill>
              </a:rPr>
              <a:t>–al </a:t>
            </a:r>
            <a:r>
              <a:rPr lang="sv-SE" sz="2800" dirty="0"/>
              <a:t>läggs till motsvarande alkan</a:t>
            </a:r>
          </a:p>
          <a:p>
            <a:pPr marL="0" indent="0">
              <a:buNone/>
            </a:pPr>
            <a:endParaRPr lang="sv-SE" sz="2800" dirty="0"/>
          </a:p>
          <a:p>
            <a:r>
              <a:rPr lang="sv-SE" sz="2800" dirty="0" err="1"/>
              <a:t>Karbonylgruppen</a:t>
            </a:r>
            <a:r>
              <a:rPr lang="sv-SE" sz="2800" dirty="0"/>
              <a:t> blir kol nummer 1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80" y="4427909"/>
            <a:ext cx="6984776" cy="184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Ex på aldehyder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i="1" dirty="0" err="1"/>
              <a:t>Metanal</a:t>
            </a:r>
            <a:r>
              <a:rPr lang="sv-SE" dirty="0"/>
              <a:t> </a:t>
            </a:r>
            <a:r>
              <a:rPr lang="sv-SE" sz="1800" dirty="0"/>
              <a:t>(formaldehyd, </a:t>
            </a:r>
            <a:r>
              <a:rPr lang="sv-SE" sz="1800" i="1" dirty="0"/>
              <a:t>formalin</a:t>
            </a:r>
            <a:r>
              <a:rPr lang="sv-SE" sz="1800" dirty="0"/>
              <a:t>)</a:t>
            </a:r>
          </a:p>
          <a:p>
            <a:pPr marL="0" indent="0">
              <a:buNone/>
            </a:pPr>
            <a:r>
              <a:rPr lang="sv-SE" sz="1600" dirty="0"/>
              <a:t>- allergiframkallande</a:t>
            </a:r>
          </a:p>
          <a:p>
            <a:pPr marL="0" indent="0">
              <a:buNone/>
            </a:pPr>
            <a:r>
              <a:rPr lang="sv-SE" sz="1600" dirty="0"/>
              <a:t>- används för konservering</a:t>
            </a:r>
          </a:p>
          <a:p>
            <a:pPr marL="0" indent="0">
              <a:buNone/>
            </a:pPr>
            <a:r>
              <a:rPr lang="sv-SE" sz="1600" dirty="0"/>
              <a:t>- framställning av olika plaster</a:t>
            </a:r>
          </a:p>
          <a:p>
            <a:pPr marL="0" indent="0">
              <a:buNone/>
            </a:pPr>
            <a:r>
              <a:rPr lang="sv-SE" sz="1600" dirty="0"/>
              <a:t>- klassad som giftig</a:t>
            </a:r>
          </a:p>
          <a:p>
            <a:pPr marL="0" indent="0">
              <a:buNone/>
            </a:pPr>
            <a:endParaRPr lang="sv-SE" sz="1700" dirty="0"/>
          </a:p>
          <a:p>
            <a:pPr marL="0" indent="0">
              <a:buNone/>
            </a:pPr>
            <a:r>
              <a:rPr lang="sv-SE" sz="2400" i="1" dirty="0"/>
              <a:t>Bensaldehyd </a:t>
            </a:r>
            <a:r>
              <a:rPr lang="sv-SE" sz="1800" i="1" dirty="0"/>
              <a:t>(</a:t>
            </a:r>
            <a:r>
              <a:rPr lang="sv-SE" sz="1800" i="1" dirty="0" err="1"/>
              <a:t>fenylmetanal</a:t>
            </a:r>
            <a:r>
              <a:rPr lang="sv-SE" sz="1800" i="1" dirty="0"/>
              <a:t>)</a:t>
            </a:r>
          </a:p>
          <a:p>
            <a:pPr marL="0" indent="0">
              <a:buNone/>
            </a:pPr>
            <a:r>
              <a:rPr lang="sv-SE" sz="1600" dirty="0"/>
              <a:t>- angenäm lukt (bittermandel)</a:t>
            </a:r>
          </a:p>
          <a:p>
            <a:pPr marL="0" indent="0">
              <a:buNone/>
            </a:pPr>
            <a:r>
              <a:rPr lang="sv-SE" sz="1600" dirty="0"/>
              <a:t>- används vid parfymtillverkning</a:t>
            </a:r>
          </a:p>
          <a:p>
            <a:pPr marL="0" indent="0">
              <a:buNone/>
            </a:pPr>
            <a:r>
              <a:rPr lang="sv-SE" sz="1600" dirty="0"/>
              <a:t>- Dr </a:t>
            </a:r>
            <a:r>
              <a:rPr lang="sv-SE" sz="1600" dirty="0" err="1"/>
              <a:t>Pepper</a:t>
            </a:r>
            <a:endParaRPr lang="sv-SE" sz="1600" dirty="0"/>
          </a:p>
          <a:p>
            <a:pPr marL="0" indent="0">
              <a:buNone/>
            </a:pPr>
            <a:endParaRPr lang="sv-SE" sz="32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4752280" y="1763613"/>
            <a:ext cx="4917805" cy="5500013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32" y="4211885"/>
            <a:ext cx="127653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739" y="2051646"/>
            <a:ext cx="130193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ihandsfigur 6"/>
          <p:cNvSpPr/>
          <p:nvPr/>
        </p:nvSpPr>
        <p:spPr>
          <a:xfrm>
            <a:off x="6601522" y="2027883"/>
            <a:ext cx="1126273" cy="1272878"/>
          </a:xfrm>
          <a:custGeom>
            <a:avLst/>
            <a:gdLst>
              <a:gd name="connsiteX0" fmla="*/ 847493 w 1126273"/>
              <a:gd name="connsiteY0" fmla="*/ 1639 h 1272878"/>
              <a:gd name="connsiteX1" fmla="*/ 457200 w 1126273"/>
              <a:gd name="connsiteY1" fmla="*/ 12790 h 1272878"/>
              <a:gd name="connsiteX2" fmla="*/ 423746 w 1126273"/>
              <a:gd name="connsiteY2" fmla="*/ 23941 h 1272878"/>
              <a:gd name="connsiteX3" fmla="*/ 356839 w 1126273"/>
              <a:gd name="connsiteY3" fmla="*/ 68546 h 1272878"/>
              <a:gd name="connsiteX4" fmla="*/ 312234 w 1126273"/>
              <a:gd name="connsiteY4" fmla="*/ 102000 h 1272878"/>
              <a:gd name="connsiteX5" fmla="*/ 278780 w 1126273"/>
              <a:gd name="connsiteY5" fmla="*/ 124302 h 1272878"/>
              <a:gd name="connsiteX6" fmla="*/ 189571 w 1126273"/>
              <a:gd name="connsiteY6" fmla="*/ 191210 h 1272878"/>
              <a:gd name="connsiteX7" fmla="*/ 156117 w 1126273"/>
              <a:gd name="connsiteY7" fmla="*/ 202361 h 1272878"/>
              <a:gd name="connsiteX8" fmla="*/ 78058 w 1126273"/>
              <a:gd name="connsiteY8" fmla="*/ 269268 h 1272878"/>
              <a:gd name="connsiteX9" fmla="*/ 55756 w 1126273"/>
              <a:gd name="connsiteY9" fmla="*/ 291571 h 1272878"/>
              <a:gd name="connsiteX10" fmla="*/ 33454 w 1126273"/>
              <a:gd name="connsiteY10" fmla="*/ 403083 h 1272878"/>
              <a:gd name="connsiteX11" fmla="*/ 11151 w 1126273"/>
              <a:gd name="connsiteY11" fmla="*/ 469990 h 1272878"/>
              <a:gd name="connsiteX12" fmla="*/ 0 w 1126273"/>
              <a:gd name="connsiteY12" fmla="*/ 514595 h 1272878"/>
              <a:gd name="connsiteX13" fmla="*/ 11151 w 1126273"/>
              <a:gd name="connsiteY13" fmla="*/ 626107 h 1272878"/>
              <a:gd name="connsiteX14" fmla="*/ 44605 w 1126273"/>
              <a:gd name="connsiteY14" fmla="*/ 826829 h 1272878"/>
              <a:gd name="connsiteX15" fmla="*/ 78058 w 1126273"/>
              <a:gd name="connsiteY15" fmla="*/ 904888 h 1272878"/>
              <a:gd name="connsiteX16" fmla="*/ 100361 w 1126273"/>
              <a:gd name="connsiteY16" fmla="*/ 938341 h 1272878"/>
              <a:gd name="connsiteX17" fmla="*/ 122663 w 1126273"/>
              <a:gd name="connsiteY17" fmla="*/ 982946 h 1272878"/>
              <a:gd name="connsiteX18" fmla="*/ 178419 w 1126273"/>
              <a:gd name="connsiteY18" fmla="*/ 1027551 h 1272878"/>
              <a:gd name="connsiteX19" fmla="*/ 234176 w 1126273"/>
              <a:gd name="connsiteY19" fmla="*/ 1072156 h 1272878"/>
              <a:gd name="connsiteX20" fmla="*/ 267629 w 1126273"/>
              <a:gd name="connsiteY20" fmla="*/ 1105610 h 1272878"/>
              <a:gd name="connsiteX21" fmla="*/ 301083 w 1126273"/>
              <a:gd name="connsiteY21" fmla="*/ 1116761 h 1272878"/>
              <a:gd name="connsiteX22" fmla="*/ 379141 w 1126273"/>
              <a:gd name="connsiteY22" fmla="*/ 1150215 h 1272878"/>
              <a:gd name="connsiteX23" fmla="*/ 490654 w 1126273"/>
              <a:gd name="connsiteY23" fmla="*/ 1205971 h 1272878"/>
              <a:gd name="connsiteX24" fmla="*/ 524107 w 1126273"/>
              <a:gd name="connsiteY24" fmla="*/ 1228273 h 1272878"/>
              <a:gd name="connsiteX25" fmla="*/ 591015 w 1126273"/>
              <a:gd name="connsiteY25" fmla="*/ 1250576 h 1272878"/>
              <a:gd name="connsiteX26" fmla="*/ 624468 w 1126273"/>
              <a:gd name="connsiteY26" fmla="*/ 1261727 h 1272878"/>
              <a:gd name="connsiteX27" fmla="*/ 702527 w 1126273"/>
              <a:gd name="connsiteY27" fmla="*/ 1272878 h 1272878"/>
              <a:gd name="connsiteX28" fmla="*/ 903249 w 1126273"/>
              <a:gd name="connsiteY28" fmla="*/ 1261727 h 1272878"/>
              <a:gd name="connsiteX29" fmla="*/ 947854 w 1126273"/>
              <a:gd name="connsiteY29" fmla="*/ 1239424 h 1272878"/>
              <a:gd name="connsiteX30" fmla="*/ 992458 w 1126273"/>
              <a:gd name="connsiteY30" fmla="*/ 1228273 h 1272878"/>
              <a:gd name="connsiteX31" fmla="*/ 1025912 w 1126273"/>
              <a:gd name="connsiteY31" fmla="*/ 1205971 h 1272878"/>
              <a:gd name="connsiteX32" fmla="*/ 1081668 w 1126273"/>
              <a:gd name="connsiteY32" fmla="*/ 1150215 h 1272878"/>
              <a:gd name="connsiteX33" fmla="*/ 1092819 w 1126273"/>
              <a:gd name="connsiteY33" fmla="*/ 1116761 h 1272878"/>
              <a:gd name="connsiteX34" fmla="*/ 1115122 w 1126273"/>
              <a:gd name="connsiteY34" fmla="*/ 1094458 h 1272878"/>
              <a:gd name="connsiteX35" fmla="*/ 1126273 w 1126273"/>
              <a:gd name="connsiteY35" fmla="*/ 1049854 h 1272878"/>
              <a:gd name="connsiteX36" fmla="*/ 1115122 w 1126273"/>
              <a:gd name="connsiteY36" fmla="*/ 882585 h 1272878"/>
              <a:gd name="connsiteX37" fmla="*/ 1103971 w 1126273"/>
              <a:gd name="connsiteY37" fmla="*/ 525746 h 1272878"/>
              <a:gd name="connsiteX38" fmla="*/ 1081668 w 1126273"/>
              <a:gd name="connsiteY38" fmla="*/ 436537 h 1272878"/>
              <a:gd name="connsiteX39" fmla="*/ 1048215 w 1126273"/>
              <a:gd name="connsiteY39" fmla="*/ 347327 h 1272878"/>
              <a:gd name="connsiteX40" fmla="*/ 1025912 w 1126273"/>
              <a:gd name="connsiteY40" fmla="*/ 269268 h 1272878"/>
              <a:gd name="connsiteX41" fmla="*/ 1003610 w 1126273"/>
              <a:gd name="connsiteY41" fmla="*/ 224663 h 1272878"/>
              <a:gd name="connsiteX42" fmla="*/ 970156 w 1126273"/>
              <a:gd name="connsiteY42" fmla="*/ 146605 h 1272878"/>
              <a:gd name="connsiteX43" fmla="*/ 925551 w 1126273"/>
              <a:gd name="connsiteY43" fmla="*/ 57395 h 1272878"/>
              <a:gd name="connsiteX44" fmla="*/ 880946 w 1126273"/>
              <a:gd name="connsiteY44" fmla="*/ 46244 h 1272878"/>
              <a:gd name="connsiteX45" fmla="*/ 847493 w 1126273"/>
              <a:gd name="connsiteY45" fmla="*/ 1639 h 127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26273" h="1272878">
                <a:moveTo>
                  <a:pt x="847493" y="1639"/>
                </a:moveTo>
                <a:cubicBezTo>
                  <a:pt x="776869" y="-3937"/>
                  <a:pt x="587171" y="5950"/>
                  <a:pt x="457200" y="12790"/>
                </a:cubicBezTo>
                <a:cubicBezTo>
                  <a:pt x="445462" y="13408"/>
                  <a:pt x="434021" y="18233"/>
                  <a:pt x="423746" y="23941"/>
                </a:cubicBezTo>
                <a:cubicBezTo>
                  <a:pt x="400315" y="36958"/>
                  <a:pt x="378282" y="52463"/>
                  <a:pt x="356839" y="68546"/>
                </a:cubicBezTo>
                <a:cubicBezTo>
                  <a:pt x="341971" y="79697"/>
                  <a:pt x="327358" y="91197"/>
                  <a:pt x="312234" y="102000"/>
                </a:cubicBezTo>
                <a:cubicBezTo>
                  <a:pt x="301328" y="109790"/>
                  <a:pt x="289245" y="115930"/>
                  <a:pt x="278780" y="124302"/>
                </a:cubicBezTo>
                <a:cubicBezTo>
                  <a:pt x="241038" y="154496"/>
                  <a:pt x="256271" y="168977"/>
                  <a:pt x="189571" y="191210"/>
                </a:cubicBezTo>
                <a:cubicBezTo>
                  <a:pt x="178420" y="194927"/>
                  <a:pt x="166631" y="197104"/>
                  <a:pt x="156117" y="202361"/>
                </a:cubicBezTo>
                <a:cubicBezTo>
                  <a:pt x="122150" y="219344"/>
                  <a:pt x="105495" y="241831"/>
                  <a:pt x="78058" y="269268"/>
                </a:cubicBezTo>
                <a:lnTo>
                  <a:pt x="55756" y="291571"/>
                </a:lnTo>
                <a:cubicBezTo>
                  <a:pt x="24832" y="384344"/>
                  <a:pt x="71897" y="236500"/>
                  <a:pt x="33454" y="403083"/>
                </a:cubicBezTo>
                <a:cubicBezTo>
                  <a:pt x="28168" y="425990"/>
                  <a:pt x="16853" y="447183"/>
                  <a:pt x="11151" y="469990"/>
                </a:cubicBezTo>
                <a:lnTo>
                  <a:pt x="0" y="514595"/>
                </a:lnTo>
                <a:cubicBezTo>
                  <a:pt x="3717" y="551766"/>
                  <a:pt x="8172" y="588870"/>
                  <a:pt x="11151" y="626107"/>
                </a:cubicBezTo>
                <a:cubicBezTo>
                  <a:pt x="25930" y="810854"/>
                  <a:pt x="-9352" y="745897"/>
                  <a:pt x="44605" y="826829"/>
                </a:cubicBezTo>
                <a:cubicBezTo>
                  <a:pt x="57115" y="864359"/>
                  <a:pt x="56012" y="866308"/>
                  <a:pt x="78058" y="904888"/>
                </a:cubicBezTo>
                <a:cubicBezTo>
                  <a:pt x="84707" y="916524"/>
                  <a:pt x="93712" y="926705"/>
                  <a:pt x="100361" y="938341"/>
                </a:cubicBezTo>
                <a:cubicBezTo>
                  <a:pt x="108608" y="952774"/>
                  <a:pt x="113442" y="969115"/>
                  <a:pt x="122663" y="982946"/>
                </a:cubicBezTo>
                <a:cubicBezTo>
                  <a:pt x="135375" y="1002014"/>
                  <a:pt x="160524" y="1015621"/>
                  <a:pt x="178419" y="1027551"/>
                </a:cubicBezTo>
                <a:cubicBezTo>
                  <a:pt x="228300" y="1102372"/>
                  <a:pt x="169539" y="1029064"/>
                  <a:pt x="234176" y="1072156"/>
                </a:cubicBezTo>
                <a:cubicBezTo>
                  <a:pt x="247298" y="1080904"/>
                  <a:pt x="254507" y="1096862"/>
                  <a:pt x="267629" y="1105610"/>
                </a:cubicBezTo>
                <a:cubicBezTo>
                  <a:pt x="277409" y="1112130"/>
                  <a:pt x="290569" y="1111504"/>
                  <a:pt x="301083" y="1116761"/>
                </a:cubicBezTo>
                <a:cubicBezTo>
                  <a:pt x="378096" y="1155267"/>
                  <a:pt x="286306" y="1127004"/>
                  <a:pt x="379141" y="1150215"/>
                </a:cubicBezTo>
                <a:cubicBezTo>
                  <a:pt x="458801" y="1203320"/>
                  <a:pt x="420045" y="1188318"/>
                  <a:pt x="490654" y="1205971"/>
                </a:cubicBezTo>
                <a:cubicBezTo>
                  <a:pt x="501805" y="1213405"/>
                  <a:pt x="511860" y="1222830"/>
                  <a:pt x="524107" y="1228273"/>
                </a:cubicBezTo>
                <a:cubicBezTo>
                  <a:pt x="545590" y="1237821"/>
                  <a:pt x="568712" y="1243142"/>
                  <a:pt x="591015" y="1250576"/>
                </a:cubicBezTo>
                <a:cubicBezTo>
                  <a:pt x="602166" y="1254293"/>
                  <a:pt x="612832" y="1260065"/>
                  <a:pt x="624468" y="1261727"/>
                </a:cubicBezTo>
                <a:lnTo>
                  <a:pt x="702527" y="1272878"/>
                </a:lnTo>
                <a:cubicBezTo>
                  <a:pt x="769434" y="1269161"/>
                  <a:pt x="836853" y="1270781"/>
                  <a:pt x="903249" y="1261727"/>
                </a:cubicBezTo>
                <a:cubicBezTo>
                  <a:pt x="919720" y="1259481"/>
                  <a:pt x="932289" y="1245261"/>
                  <a:pt x="947854" y="1239424"/>
                </a:cubicBezTo>
                <a:cubicBezTo>
                  <a:pt x="962204" y="1234043"/>
                  <a:pt x="977590" y="1231990"/>
                  <a:pt x="992458" y="1228273"/>
                </a:cubicBezTo>
                <a:cubicBezTo>
                  <a:pt x="1003609" y="1220839"/>
                  <a:pt x="1015826" y="1214796"/>
                  <a:pt x="1025912" y="1205971"/>
                </a:cubicBezTo>
                <a:cubicBezTo>
                  <a:pt x="1045693" y="1188663"/>
                  <a:pt x="1081668" y="1150215"/>
                  <a:pt x="1081668" y="1150215"/>
                </a:cubicBezTo>
                <a:cubicBezTo>
                  <a:pt x="1085385" y="1139064"/>
                  <a:pt x="1086771" y="1126840"/>
                  <a:pt x="1092819" y="1116761"/>
                </a:cubicBezTo>
                <a:cubicBezTo>
                  <a:pt x="1098228" y="1107746"/>
                  <a:pt x="1110420" y="1103862"/>
                  <a:pt x="1115122" y="1094458"/>
                </a:cubicBezTo>
                <a:cubicBezTo>
                  <a:pt x="1121976" y="1080750"/>
                  <a:pt x="1122556" y="1064722"/>
                  <a:pt x="1126273" y="1049854"/>
                </a:cubicBezTo>
                <a:cubicBezTo>
                  <a:pt x="1122556" y="994098"/>
                  <a:pt x="1117498" y="938415"/>
                  <a:pt x="1115122" y="882585"/>
                </a:cubicBezTo>
                <a:cubicBezTo>
                  <a:pt x="1110063" y="763688"/>
                  <a:pt x="1110394" y="644577"/>
                  <a:pt x="1103971" y="525746"/>
                </a:cubicBezTo>
                <a:cubicBezTo>
                  <a:pt x="1101136" y="473308"/>
                  <a:pt x="1092225" y="478765"/>
                  <a:pt x="1081668" y="436537"/>
                </a:cubicBezTo>
                <a:cubicBezTo>
                  <a:pt x="1062377" y="359370"/>
                  <a:pt x="1084928" y="402397"/>
                  <a:pt x="1048215" y="347327"/>
                </a:cubicBezTo>
                <a:cubicBezTo>
                  <a:pt x="1042557" y="324697"/>
                  <a:pt x="1035509" y="291661"/>
                  <a:pt x="1025912" y="269268"/>
                </a:cubicBezTo>
                <a:cubicBezTo>
                  <a:pt x="1019364" y="253989"/>
                  <a:pt x="1009447" y="240228"/>
                  <a:pt x="1003610" y="224663"/>
                </a:cubicBezTo>
                <a:cubicBezTo>
                  <a:pt x="972750" y="142370"/>
                  <a:pt x="1015350" y="214397"/>
                  <a:pt x="970156" y="146605"/>
                </a:cubicBezTo>
                <a:cubicBezTo>
                  <a:pt x="961936" y="121945"/>
                  <a:pt x="956693" y="72966"/>
                  <a:pt x="925551" y="57395"/>
                </a:cubicBezTo>
                <a:cubicBezTo>
                  <a:pt x="911843" y="50541"/>
                  <a:pt x="895814" y="49961"/>
                  <a:pt x="880946" y="46244"/>
                </a:cubicBezTo>
                <a:cubicBezTo>
                  <a:pt x="856016" y="21313"/>
                  <a:pt x="918117" y="7215"/>
                  <a:pt x="847493" y="163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/>
          <p:cNvSpPr/>
          <p:nvPr/>
        </p:nvSpPr>
        <p:spPr>
          <a:xfrm>
            <a:off x="6779941" y="4237463"/>
            <a:ext cx="747449" cy="747132"/>
          </a:xfrm>
          <a:custGeom>
            <a:avLst/>
            <a:gdLst>
              <a:gd name="connsiteX0" fmla="*/ 434898 w 747449"/>
              <a:gd name="connsiteY0" fmla="*/ 0 h 747132"/>
              <a:gd name="connsiteX1" fmla="*/ 223025 w 747449"/>
              <a:gd name="connsiteY1" fmla="*/ 33454 h 747132"/>
              <a:gd name="connsiteX2" fmla="*/ 189571 w 747449"/>
              <a:gd name="connsiteY2" fmla="*/ 44605 h 747132"/>
              <a:gd name="connsiteX3" fmla="*/ 156118 w 747449"/>
              <a:gd name="connsiteY3" fmla="*/ 55757 h 747132"/>
              <a:gd name="connsiteX4" fmla="*/ 100361 w 747449"/>
              <a:gd name="connsiteY4" fmla="*/ 89210 h 747132"/>
              <a:gd name="connsiteX5" fmla="*/ 44605 w 747449"/>
              <a:gd name="connsiteY5" fmla="*/ 122664 h 747132"/>
              <a:gd name="connsiteX6" fmla="*/ 33454 w 747449"/>
              <a:gd name="connsiteY6" fmla="*/ 156117 h 747132"/>
              <a:gd name="connsiteX7" fmla="*/ 11152 w 747449"/>
              <a:gd name="connsiteY7" fmla="*/ 178420 h 747132"/>
              <a:gd name="connsiteX8" fmla="*/ 0 w 747449"/>
              <a:gd name="connsiteY8" fmla="*/ 256478 h 747132"/>
              <a:gd name="connsiteX9" fmla="*/ 11152 w 747449"/>
              <a:gd name="connsiteY9" fmla="*/ 446049 h 747132"/>
              <a:gd name="connsiteX10" fmla="*/ 55757 w 747449"/>
              <a:gd name="connsiteY10" fmla="*/ 546410 h 747132"/>
              <a:gd name="connsiteX11" fmla="*/ 78059 w 747449"/>
              <a:gd name="connsiteY11" fmla="*/ 591015 h 747132"/>
              <a:gd name="connsiteX12" fmla="*/ 89210 w 747449"/>
              <a:gd name="connsiteY12" fmla="*/ 624469 h 747132"/>
              <a:gd name="connsiteX13" fmla="*/ 122664 w 747449"/>
              <a:gd name="connsiteY13" fmla="*/ 646771 h 747132"/>
              <a:gd name="connsiteX14" fmla="*/ 200722 w 747449"/>
              <a:gd name="connsiteY14" fmla="*/ 702527 h 747132"/>
              <a:gd name="connsiteX15" fmla="*/ 223025 w 747449"/>
              <a:gd name="connsiteY15" fmla="*/ 724830 h 747132"/>
              <a:gd name="connsiteX16" fmla="*/ 301083 w 747449"/>
              <a:gd name="connsiteY16" fmla="*/ 735981 h 747132"/>
              <a:gd name="connsiteX17" fmla="*/ 334537 w 747449"/>
              <a:gd name="connsiteY17" fmla="*/ 747132 h 747132"/>
              <a:gd name="connsiteX18" fmla="*/ 501805 w 747449"/>
              <a:gd name="connsiteY18" fmla="*/ 724830 h 747132"/>
              <a:gd name="connsiteX19" fmla="*/ 535259 w 747449"/>
              <a:gd name="connsiteY19" fmla="*/ 702527 h 747132"/>
              <a:gd name="connsiteX20" fmla="*/ 579864 w 747449"/>
              <a:gd name="connsiteY20" fmla="*/ 691376 h 747132"/>
              <a:gd name="connsiteX21" fmla="*/ 646771 w 747449"/>
              <a:gd name="connsiteY21" fmla="*/ 669074 h 747132"/>
              <a:gd name="connsiteX22" fmla="*/ 713679 w 747449"/>
              <a:gd name="connsiteY22" fmla="*/ 579864 h 747132"/>
              <a:gd name="connsiteX23" fmla="*/ 724830 w 747449"/>
              <a:gd name="connsiteY23" fmla="*/ 223025 h 747132"/>
              <a:gd name="connsiteX24" fmla="*/ 669074 w 747449"/>
              <a:gd name="connsiteY24" fmla="*/ 133815 h 747132"/>
              <a:gd name="connsiteX25" fmla="*/ 613318 w 747449"/>
              <a:gd name="connsiteY25" fmla="*/ 89210 h 747132"/>
              <a:gd name="connsiteX26" fmla="*/ 557561 w 747449"/>
              <a:gd name="connsiteY26" fmla="*/ 33454 h 747132"/>
              <a:gd name="connsiteX27" fmla="*/ 512957 w 747449"/>
              <a:gd name="connsiteY27" fmla="*/ 22303 h 747132"/>
              <a:gd name="connsiteX28" fmla="*/ 479503 w 747449"/>
              <a:gd name="connsiteY28" fmla="*/ 11152 h 747132"/>
              <a:gd name="connsiteX29" fmla="*/ 434898 w 747449"/>
              <a:gd name="connsiteY29" fmla="*/ 0 h 74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47449" h="747132">
                <a:moveTo>
                  <a:pt x="434898" y="0"/>
                </a:moveTo>
                <a:cubicBezTo>
                  <a:pt x="266491" y="12955"/>
                  <a:pt x="335911" y="-4174"/>
                  <a:pt x="223025" y="33454"/>
                </a:cubicBezTo>
                <a:lnTo>
                  <a:pt x="189571" y="44605"/>
                </a:lnTo>
                <a:lnTo>
                  <a:pt x="156118" y="55757"/>
                </a:lnTo>
                <a:cubicBezTo>
                  <a:pt x="99603" y="112270"/>
                  <a:pt x="172747" y="45778"/>
                  <a:pt x="100361" y="89210"/>
                </a:cubicBezTo>
                <a:cubicBezTo>
                  <a:pt x="23826" y="135132"/>
                  <a:pt x="139375" y="91075"/>
                  <a:pt x="44605" y="122664"/>
                </a:cubicBezTo>
                <a:cubicBezTo>
                  <a:pt x="40888" y="133815"/>
                  <a:pt x="39501" y="146038"/>
                  <a:pt x="33454" y="156117"/>
                </a:cubicBezTo>
                <a:cubicBezTo>
                  <a:pt x="28045" y="165132"/>
                  <a:pt x="14477" y="168446"/>
                  <a:pt x="11152" y="178420"/>
                </a:cubicBezTo>
                <a:cubicBezTo>
                  <a:pt x="2840" y="203355"/>
                  <a:pt x="3717" y="230459"/>
                  <a:pt x="0" y="256478"/>
                </a:cubicBezTo>
                <a:cubicBezTo>
                  <a:pt x="3717" y="319668"/>
                  <a:pt x="2965" y="383281"/>
                  <a:pt x="11152" y="446049"/>
                </a:cubicBezTo>
                <a:cubicBezTo>
                  <a:pt x="19380" y="509128"/>
                  <a:pt x="30853" y="502828"/>
                  <a:pt x="55757" y="546410"/>
                </a:cubicBezTo>
                <a:cubicBezTo>
                  <a:pt x="64004" y="560843"/>
                  <a:pt x="71511" y="575736"/>
                  <a:pt x="78059" y="591015"/>
                </a:cubicBezTo>
                <a:cubicBezTo>
                  <a:pt x="82689" y="601819"/>
                  <a:pt x="81867" y="615290"/>
                  <a:pt x="89210" y="624469"/>
                </a:cubicBezTo>
                <a:cubicBezTo>
                  <a:pt x="97582" y="634934"/>
                  <a:pt x="112488" y="638049"/>
                  <a:pt x="122664" y="646771"/>
                </a:cubicBezTo>
                <a:cubicBezTo>
                  <a:pt x="190013" y="704498"/>
                  <a:pt x="139253" y="682037"/>
                  <a:pt x="200722" y="702527"/>
                </a:cubicBezTo>
                <a:cubicBezTo>
                  <a:pt x="208156" y="709961"/>
                  <a:pt x="213051" y="721505"/>
                  <a:pt x="223025" y="724830"/>
                </a:cubicBezTo>
                <a:cubicBezTo>
                  <a:pt x="247960" y="733142"/>
                  <a:pt x="275310" y="730826"/>
                  <a:pt x="301083" y="735981"/>
                </a:cubicBezTo>
                <a:cubicBezTo>
                  <a:pt x="312609" y="738286"/>
                  <a:pt x="323386" y="743415"/>
                  <a:pt x="334537" y="747132"/>
                </a:cubicBezTo>
                <a:cubicBezTo>
                  <a:pt x="349031" y="745683"/>
                  <a:pt x="468211" y="737428"/>
                  <a:pt x="501805" y="724830"/>
                </a:cubicBezTo>
                <a:cubicBezTo>
                  <a:pt x="514354" y="720124"/>
                  <a:pt x="522940" y="707806"/>
                  <a:pt x="535259" y="702527"/>
                </a:cubicBezTo>
                <a:cubicBezTo>
                  <a:pt x="549346" y="696490"/>
                  <a:pt x="565184" y="695780"/>
                  <a:pt x="579864" y="691376"/>
                </a:cubicBezTo>
                <a:cubicBezTo>
                  <a:pt x="602381" y="684621"/>
                  <a:pt x="646771" y="669074"/>
                  <a:pt x="646771" y="669074"/>
                </a:cubicBezTo>
                <a:cubicBezTo>
                  <a:pt x="697208" y="593418"/>
                  <a:pt x="672422" y="621119"/>
                  <a:pt x="713679" y="579864"/>
                </a:cubicBezTo>
                <a:cubicBezTo>
                  <a:pt x="763277" y="431067"/>
                  <a:pt x="750410" y="495872"/>
                  <a:pt x="724830" y="223025"/>
                </a:cubicBezTo>
                <a:cubicBezTo>
                  <a:pt x="718637" y="156968"/>
                  <a:pt x="710488" y="161424"/>
                  <a:pt x="669074" y="133815"/>
                </a:cubicBezTo>
                <a:cubicBezTo>
                  <a:pt x="611006" y="46714"/>
                  <a:pt x="685134" y="143072"/>
                  <a:pt x="613318" y="89210"/>
                </a:cubicBezTo>
                <a:cubicBezTo>
                  <a:pt x="592291" y="73440"/>
                  <a:pt x="583060" y="39829"/>
                  <a:pt x="557561" y="33454"/>
                </a:cubicBezTo>
                <a:cubicBezTo>
                  <a:pt x="542693" y="29737"/>
                  <a:pt x="527693" y="26513"/>
                  <a:pt x="512957" y="22303"/>
                </a:cubicBezTo>
                <a:cubicBezTo>
                  <a:pt x="501655" y="19074"/>
                  <a:pt x="491098" y="13084"/>
                  <a:pt x="479503" y="11152"/>
                </a:cubicBezTo>
                <a:cubicBezTo>
                  <a:pt x="468503" y="9319"/>
                  <a:pt x="457200" y="11152"/>
                  <a:pt x="434898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37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sv-SE" sz="4400" dirty="0" err="1">
                <a:solidFill>
                  <a:srgbClr val="7030A0"/>
                </a:solidFill>
              </a:rPr>
              <a:t>Ketoner</a:t>
            </a:r>
            <a:endParaRPr lang="sv-SE" sz="4400" dirty="0">
              <a:solidFill>
                <a:srgbClr val="7030A0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504031" y="1763926"/>
            <a:ext cx="6552505" cy="3240047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03" y="2627709"/>
            <a:ext cx="55149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5147989"/>
            <a:ext cx="1905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k pilkoppling 4"/>
          <p:cNvCxnSpPr/>
          <p:nvPr/>
        </p:nvCxnSpPr>
        <p:spPr>
          <a:xfrm>
            <a:off x="1157323" y="2214944"/>
            <a:ext cx="1296144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98322" y="1706699"/>
            <a:ext cx="205836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Sekundär alkohol</a:t>
            </a:r>
          </a:p>
        </p:txBody>
      </p:sp>
    </p:spTree>
    <p:extLst>
      <p:ext uri="{BB962C8B-B14F-4D97-AF65-F5344CB8AC3E}">
        <p14:creationId xmlns:p14="http://schemas.microsoft.com/office/powerpoint/2010/main" val="102642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sv-SE" sz="4400" dirty="0" err="1">
                <a:solidFill>
                  <a:srgbClr val="7030A0"/>
                </a:solidFill>
              </a:rPr>
              <a:t>Ketoner</a:t>
            </a:r>
            <a:endParaRPr lang="sv-SE" sz="4400" dirty="0">
              <a:solidFill>
                <a:srgbClr val="7030A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/>
              <a:t>Namnges </a:t>
            </a:r>
          </a:p>
          <a:p>
            <a:pPr>
              <a:buFontTx/>
              <a:buChar char="-"/>
            </a:pPr>
            <a:r>
              <a:rPr lang="sv-SE" sz="2800" dirty="0"/>
              <a:t>ändelsen   </a:t>
            </a:r>
            <a:r>
              <a:rPr lang="sv-SE" sz="2800" dirty="0">
                <a:solidFill>
                  <a:schemeClr val="accent4">
                    <a:lumMod val="75000"/>
                  </a:schemeClr>
                </a:solidFill>
              </a:rPr>
              <a:t>-on</a:t>
            </a:r>
          </a:p>
          <a:p>
            <a:pPr>
              <a:buFontTx/>
              <a:buChar char="-"/>
            </a:pPr>
            <a:r>
              <a:rPr lang="sv-SE" sz="2800" dirty="0"/>
              <a:t> läggs till motsvarande </a:t>
            </a:r>
            <a:r>
              <a:rPr lang="sv-SE" sz="2800" dirty="0" err="1"/>
              <a:t>alkanens</a:t>
            </a:r>
            <a:r>
              <a:rPr lang="sv-SE" sz="2800" dirty="0"/>
              <a:t> namn</a:t>
            </a:r>
          </a:p>
          <a:p>
            <a:pPr>
              <a:buFontTx/>
              <a:buChar char="-"/>
            </a:pPr>
            <a:r>
              <a:rPr lang="sv-SE" sz="2800" dirty="0" err="1"/>
              <a:t>kolkedjan</a:t>
            </a:r>
            <a:r>
              <a:rPr lang="sv-SE" sz="2800" dirty="0"/>
              <a:t> numreras så att </a:t>
            </a:r>
            <a:r>
              <a:rPr lang="sv-SE" sz="2800" i="1" dirty="0" err="1"/>
              <a:t>karbonylgruppen</a:t>
            </a:r>
            <a:r>
              <a:rPr lang="sv-SE" sz="2800" dirty="0"/>
              <a:t> får lågt värde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40" y="4499917"/>
            <a:ext cx="3194050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3024088" y="6588149"/>
            <a:ext cx="374441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>
                <a:solidFill>
                  <a:schemeClr val="accent4">
                    <a:lumMod val="75000"/>
                  </a:schemeClr>
                </a:solidFill>
              </a:rPr>
              <a:t>propan</a:t>
            </a:r>
            <a:r>
              <a:rPr lang="sv-SE" sz="2400" dirty="0" err="1">
                <a:solidFill>
                  <a:schemeClr val="accent6">
                    <a:lumMod val="75000"/>
                  </a:schemeClr>
                </a:solidFill>
              </a:rPr>
              <a:t>on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51367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Ex på </a:t>
            </a:r>
            <a:r>
              <a:rPr lang="sv-SE" sz="2800" dirty="0" err="1"/>
              <a:t>ketoner</a:t>
            </a:r>
            <a:endParaRPr lang="sv-SE" sz="28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Aceton </a:t>
            </a:r>
            <a:r>
              <a:rPr lang="sv-SE" sz="2000" dirty="0"/>
              <a:t>(</a:t>
            </a:r>
            <a:r>
              <a:rPr lang="sv-SE" sz="2000" dirty="0" err="1"/>
              <a:t>propanon</a:t>
            </a:r>
            <a:r>
              <a:rPr lang="sv-SE" sz="2000" dirty="0"/>
              <a:t>, </a:t>
            </a:r>
            <a:r>
              <a:rPr lang="sv-SE" sz="2000" dirty="0" err="1"/>
              <a:t>deimetylketon</a:t>
            </a:r>
            <a:r>
              <a:rPr lang="sv-SE" sz="2000" dirty="0"/>
              <a:t>)</a:t>
            </a:r>
          </a:p>
          <a:p>
            <a:pPr>
              <a:buFontTx/>
              <a:buChar char="-"/>
            </a:pPr>
            <a:r>
              <a:rPr lang="sv-SE" sz="1800" dirty="0"/>
              <a:t>bra lösningsmedlet för både polära och </a:t>
            </a:r>
            <a:r>
              <a:rPr lang="sv-SE" sz="1800" dirty="0" err="1"/>
              <a:t>opolära</a:t>
            </a:r>
            <a:r>
              <a:rPr lang="sv-SE" sz="1800" dirty="0"/>
              <a:t> ämnen!</a:t>
            </a:r>
          </a:p>
          <a:p>
            <a:pPr>
              <a:buFontTx/>
              <a:buChar char="-"/>
            </a:pPr>
            <a:endParaRPr lang="sv-SE" sz="18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5472593" y="1394882"/>
            <a:ext cx="4104002" cy="3609092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64" y="2281386"/>
            <a:ext cx="2546558" cy="164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ihandsfigur 7"/>
          <p:cNvSpPr/>
          <p:nvPr/>
        </p:nvSpPr>
        <p:spPr>
          <a:xfrm>
            <a:off x="6980530" y="2297151"/>
            <a:ext cx="1371733" cy="1538869"/>
          </a:xfrm>
          <a:custGeom>
            <a:avLst/>
            <a:gdLst>
              <a:gd name="connsiteX0" fmla="*/ 1003743 w 1371733"/>
              <a:gd name="connsiteY0" fmla="*/ 22303 h 1538869"/>
              <a:gd name="connsiteX1" fmla="*/ 947987 w 1371733"/>
              <a:gd name="connsiteY1" fmla="*/ 11151 h 1538869"/>
              <a:gd name="connsiteX2" fmla="*/ 914533 w 1371733"/>
              <a:gd name="connsiteY2" fmla="*/ 0 h 1538869"/>
              <a:gd name="connsiteX3" fmla="*/ 613450 w 1371733"/>
              <a:gd name="connsiteY3" fmla="*/ 11151 h 1538869"/>
              <a:gd name="connsiteX4" fmla="*/ 535392 w 1371733"/>
              <a:gd name="connsiteY4" fmla="*/ 66908 h 1538869"/>
              <a:gd name="connsiteX5" fmla="*/ 513090 w 1371733"/>
              <a:gd name="connsiteY5" fmla="*/ 100361 h 1538869"/>
              <a:gd name="connsiteX6" fmla="*/ 479636 w 1371733"/>
              <a:gd name="connsiteY6" fmla="*/ 111512 h 1538869"/>
              <a:gd name="connsiteX7" fmla="*/ 401577 w 1371733"/>
              <a:gd name="connsiteY7" fmla="*/ 200722 h 1538869"/>
              <a:gd name="connsiteX8" fmla="*/ 379275 w 1371733"/>
              <a:gd name="connsiteY8" fmla="*/ 245327 h 1538869"/>
              <a:gd name="connsiteX9" fmla="*/ 356972 w 1371733"/>
              <a:gd name="connsiteY9" fmla="*/ 267629 h 1538869"/>
              <a:gd name="connsiteX10" fmla="*/ 301216 w 1371733"/>
              <a:gd name="connsiteY10" fmla="*/ 334537 h 1538869"/>
              <a:gd name="connsiteX11" fmla="*/ 245460 w 1371733"/>
              <a:gd name="connsiteY11" fmla="*/ 434898 h 1538869"/>
              <a:gd name="connsiteX12" fmla="*/ 223158 w 1371733"/>
              <a:gd name="connsiteY12" fmla="*/ 468351 h 1538869"/>
              <a:gd name="connsiteX13" fmla="*/ 212007 w 1371733"/>
              <a:gd name="connsiteY13" fmla="*/ 512956 h 1538869"/>
              <a:gd name="connsiteX14" fmla="*/ 167402 w 1371733"/>
              <a:gd name="connsiteY14" fmla="*/ 579864 h 1538869"/>
              <a:gd name="connsiteX15" fmla="*/ 156250 w 1371733"/>
              <a:gd name="connsiteY15" fmla="*/ 613317 h 1538869"/>
              <a:gd name="connsiteX16" fmla="*/ 111646 w 1371733"/>
              <a:gd name="connsiteY16" fmla="*/ 691376 h 1538869"/>
              <a:gd name="connsiteX17" fmla="*/ 89343 w 1371733"/>
              <a:gd name="connsiteY17" fmla="*/ 758283 h 1538869"/>
              <a:gd name="connsiteX18" fmla="*/ 78192 w 1371733"/>
              <a:gd name="connsiteY18" fmla="*/ 791737 h 1538869"/>
              <a:gd name="connsiteX19" fmla="*/ 55890 w 1371733"/>
              <a:gd name="connsiteY19" fmla="*/ 825190 h 1538869"/>
              <a:gd name="connsiteX20" fmla="*/ 44738 w 1371733"/>
              <a:gd name="connsiteY20" fmla="*/ 892098 h 1538869"/>
              <a:gd name="connsiteX21" fmla="*/ 22436 w 1371733"/>
              <a:gd name="connsiteY21" fmla="*/ 959005 h 1538869"/>
              <a:gd name="connsiteX22" fmla="*/ 11285 w 1371733"/>
              <a:gd name="connsiteY22" fmla="*/ 1003610 h 1538869"/>
              <a:gd name="connsiteX23" fmla="*/ 11285 w 1371733"/>
              <a:gd name="connsiteY23" fmla="*/ 1304693 h 1538869"/>
              <a:gd name="connsiteX24" fmla="*/ 44738 w 1371733"/>
              <a:gd name="connsiteY24" fmla="*/ 1393903 h 1538869"/>
              <a:gd name="connsiteX25" fmla="*/ 55890 w 1371733"/>
              <a:gd name="connsiteY25" fmla="*/ 1427356 h 1538869"/>
              <a:gd name="connsiteX26" fmla="*/ 111646 w 1371733"/>
              <a:gd name="connsiteY26" fmla="*/ 1471961 h 1538869"/>
              <a:gd name="connsiteX27" fmla="*/ 133948 w 1371733"/>
              <a:gd name="connsiteY27" fmla="*/ 1494264 h 1538869"/>
              <a:gd name="connsiteX28" fmla="*/ 200855 w 1371733"/>
              <a:gd name="connsiteY28" fmla="*/ 1516566 h 1538869"/>
              <a:gd name="connsiteX29" fmla="*/ 278914 w 1371733"/>
              <a:gd name="connsiteY29" fmla="*/ 1538869 h 1538869"/>
              <a:gd name="connsiteX30" fmla="*/ 858777 w 1371733"/>
              <a:gd name="connsiteY30" fmla="*/ 1527717 h 1538869"/>
              <a:gd name="connsiteX31" fmla="*/ 947987 w 1371733"/>
              <a:gd name="connsiteY31" fmla="*/ 1516566 h 1538869"/>
              <a:gd name="connsiteX32" fmla="*/ 981441 w 1371733"/>
              <a:gd name="connsiteY32" fmla="*/ 1505415 h 1538869"/>
              <a:gd name="connsiteX33" fmla="*/ 1026046 w 1371733"/>
              <a:gd name="connsiteY33" fmla="*/ 1494264 h 1538869"/>
              <a:gd name="connsiteX34" fmla="*/ 1159860 w 1371733"/>
              <a:gd name="connsiteY34" fmla="*/ 1460810 h 1538869"/>
              <a:gd name="connsiteX35" fmla="*/ 1226768 w 1371733"/>
              <a:gd name="connsiteY35" fmla="*/ 1438508 h 1538869"/>
              <a:gd name="connsiteX36" fmla="*/ 1260221 w 1371733"/>
              <a:gd name="connsiteY36" fmla="*/ 1427356 h 1538869"/>
              <a:gd name="connsiteX37" fmla="*/ 1304826 w 1371733"/>
              <a:gd name="connsiteY37" fmla="*/ 1382751 h 1538869"/>
              <a:gd name="connsiteX38" fmla="*/ 1327129 w 1371733"/>
              <a:gd name="connsiteY38" fmla="*/ 1360449 h 1538869"/>
              <a:gd name="connsiteX39" fmla="*/ 1338280 w 1371733"/>
              <a:gd name="connsiteY39" fmla="*/ 1248937 h 1538869"/>
              <a:gd name="connsiteX40" fmla="*/ 1360582 w 1371733"/>
              <a:gd name="connsiteY40" fmla="*/ 1182029 h 1538869"/>
              <a:gd name="connsiteX41" fmla="*/ 1371733 w 1371733"/>
              <a:gd name="connsiteY41" fmla="*/ 1148576 h 1538869"/>
              <a:gd name="connsiteX42" fmla="*/ 1349431 w 1371733"/>
              <a:gd name="connsiteY42" fmla="*/ 1003610 h 1538869"/>
              <a:gd name="connsiteX43" fmla="*/ 1315977 w 1371733"/>
              <a:gd name="connsiteY43" fmla="*/ 903249 h 1538869"/>
              <a:gd name="connsiteX44" fmla="*/ 1293675 w 1371733"/>
              <a:gd name="connsiteY44" fmla="*/ 836342 h 1538869"/>
              <a:gd name="connsiteX45" fmla="*/ 1271372 w 1371733"/>
              <a:gd name="connsiteY45" fmla="*/ 814039 h 1538869"/>
              <a:gd name="connsiteX46" fmla="*/ 1226768 w 1371733"/>
              <a:gd name="connsiteY46" fmla="*/ 702527 h 1538869"/>
              <a:gd name="connsiteX47" fmla="*/ 1215616 w 1371733"/>
              <a:gd name="connsiteY47" fmla="*/ 657922 h 1538869"/>
              <a:gd name="connsiteX48" fmla="*/ 1171011 w 1371733"/>
              <a:gd name="connsiteY48" fmla="*/ 602166 h 1538869"/>
              <a:gd name="connsiteX49" fmla="*/ 1126407 w 1371733"/>
              <a:gd name="connsiteY49" fmla="*/ 535259 h 1538869"/>
              <a:gd name="connsiteX50" fmla="*/ 1115255 w 1371733"/>
              <a:gd name="connsiteY50" fmla="*/ 490654 h 1538869"/>
              <a:gd name="connsiteX51" fmla="*/ 1070650 w 1371733"/>
              <a:gd name="connsiteY51" fmla="*/ 401444 h 1538869"/>
              <a:gd name="connsiteX52" fmla="*/ 1059499 w 1371733"/>
              <a:gd name="connsiteY52" fmla="*/ 334537 h 1538869"/>
              <a:gd name="connsiteX53" fmla="*/ 1037197 w 1371733"/>
              <a:gd name="connsiteY53" fmla="*/ 267629 h 1538869"/>
              <a:gd name="connsiteX54" fmla="*/ 1003743 w 1371733"/>
              <a:gd name="connsiteY54" fmla="*/ 156117 h 1538869"/>
              <a:gd name="connsiteX55" fmla="*/ 992592 w 1371733"/>
              <a:gd name="connsiteY55" fmla="*/ 122664 h 1538869"/>
              <a:gd name="connsiteX56" fmla="*/ 981441 w 1371733"/>
              <a:gd name="connsiteY56" fmla="*/ 89210 h 1538869"/>
              <a:gd name="connsiteX57" fmla="*/ 959138 w 1371733"/>
              <a:gd name="connsiteY57" fmla="*/ 66908 h 1538869"/>
              <a:gd name="connsiteX58" fmla="*/ 925685 w 1371733"/>
              <a:gd name="connsiteY58" fmla="*/ 11151 h 1538869"/>
              <a:gd name="connsiteX59" fmla="*/ 914533 w 1371733"/>
              <a:gd name="connsiteY59" fmla="*/ 11151 h 153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371733" h="1538869">
                <a:moveTo>
                  <a:pt x="1003743" y="22303"/>
                </a:moveTo>
                <a:cubicBezTo>
                  <a:pt x="985158" y="18586"/>
                  <a:pt x="966375" y="15748"/>
                  <a:pt x="947987" y="11151"/>
                </a:cubicBezTo>
                <a:cubicBezTo>
                  <a:pt x="936583" y="8300"/>
                  <a:pt x="926288" y="0"/>
                  <a:pt x="914533" y="0"/>
                </a:cubicBezTo>
                <a:cubicBezTo>
                  <a:pt x="814103" y="0"/>
                  <a:pt x="713811" y="7434"/>
                  <a:pt x="613450" y="11151"/>
                </a:cubicBezTo>
                <a:cubicBezTo>
                  <a:pt x="572727" y="24727"/>
                  <a:pt x="565629" y="21552"/>
                  <a:pt x="535392" y="66908"/>
                </a:cubicBezTo>
                <a:cubicBezTo>
                  <a:pt x="527958" y="78059"/>
                  <a:pt x="523555" y="91989"/>
                  <a:pt x="513090" y="100361"/>
                </a:cubicBezTo>
                <a:cubicBezTo>
                  <a:pt x="503911" y="107704"/>
                  <a:pt x="490787" y="107795"/>
                  <a:pt x="479636" y="111512"/>
                </a:cubicBezTo>
                <a:cubicBezTo>
                  <a:pt x="427597" y="189571"/>
                  <a:pt x="457334" y="163552"/>
                  <a:pt x="401577" y="200722"/>
                </a:cubicBezTo>
                <a:cubicBezTo>
                  <a:pt x="394143" y="215590"/>
                  <a:pt x="388496" y="231496"/>
                  <a:pt x="379275" y="245327"/>
                </a:cubicBezTo>
                <a:cubicBezTo>
                  <a:pt x="373443" y="254075"/>
                  <a:pt x="363540" y="259419"/>
                  <a:pt x="356972" y="267629"/>
                </a:cubicBezTo>
                <a:cubicBezTo>
                  <a:pt x="294866" y="345261"/>
                  <a:pt x="380691" y="255062"/>
                  <a:pt x="301216" y="334537"/>
                </a:cubicBezTo>
                <a:cubicBezTo>
                  <a:pt x="281589" y="393419"/>
                  <a:pt x="296585" y="358210"/>
                  <a:pt x="245460" y="434898"/>
                </a:cubicBezTo>
                <a:lnTo>
                  <a:pt x="223158" y="468351"/>
                </a:lnTo>
                <a:cubicBezTo>
                  <a:pt x="219441" y="483219"/>
                  <a:pt x="218861" y="499248"/>
                  <a:pt x="212007" y="512956"/>
                </a:cubicBezTo>
                <a:cubicBezTo>
                  <a:pt x="200020" y="536931"/>
                  <a:pt x="175879" y="554435"/>
                  <a:pt x="167402" y="579864"/>
                </a:cubicBezTo>
                <a:cubicBezTo>
                  <a:pt x="163685" y="591015"/>
                  <a:pt x="161507" y="602804"/>
                  <a:pt x="156250" y="613317"/>
                </a:cubicBezTo>
                <a:cubicBezTo>
                  <a:pt x="116020" y="693776"/>
                  <a:pt x="150742" y="593637"/>
                  <a:pt x="111646" y="691376"/>
                </a:cubicBezTo>
                <a:cubicBezTo>
                  <a:pt x="102915" y="713203"/>
                  <a:pt x="96777" y="735981"/>
                  <a:pt x="89343" y="758283"/>
                </a:cubicBezTo>
                <a:cubicBezTo>
                  <a:pt x="85626" y="769434"/>
                  <a:pt x="84712" y="781957"/>
                  <a:pt x="78192" y="791737"/>
                </a:cubicBezTo>
                <a:lnTo>
                  <a:pt x="55890" y="825190"/>
                </a:lnTo>
                <a:cubicBezTo>
                  <a:pt x="52173" y="847493"/>
                  <a:pt x="50222" y="870163"/>
                  <a:pt x="44738" y="892098"/>
                </a:cubicBezTo>
                <a:cubicBezTo>
                  <a:pt x="39036" y="914905"/>
                  <a:pt x="28138" y="936198"/>
                  <a:pt x="22436" y="959005"/>
                </a:cubicBezTo>
                <a:lnTo>
                  <a:pt x="11285" y="1003610"/>
                </a:lnTo>
                <a:cubicBezTo>
                  <a:pt x="-1509" y="1169926"/>
                  <a:pt x="-5860" y="1133248"/>
                  <a:pt x="11285" y="1304693"/>
                </a:cubicBezTo>
                <a:cubicBezTo>
                  <a:pt x="18441" y="1376246"/>
                  <a:pt x="9110" y="1358274"/>
                  <a:pt x="44738" y="1393903"/>
                </a:cubicBezTo>
                <a:cubicBezTo>
                  <a:pt x="48455" y="1405054"/>
                  <a:pt x="49842" y="1417277"/>
                  <a:pt x="55890" y="1427356"/>
                </a:cubicBezTo>
                <a:cubicBezTo>
                  <a:pt x="68319" y="1448072"/>
                  <a:pt x="94109" y="1457932"/>
                  <a:pt x="111646" y="1471961"/>
                </a:cubicBezTo>
                <a:cubicBezTo>
                  <a:pt x="119856" y="1478529"/>
                  <a:pt x="124544" y="1489562"/>
                  <a:pt x="133948" y="1494264"/>
                </a:cubicBezTo>
                <a:cubicBezTo>
                  <a:pt x="154975" y="1504777"/>
                  <a:pt x="178553" y="1509132"/>
                  <a:pt x="200855" y="1516566"/>
                </a:cubicBezTo>
                <a:cubicBezTo>
                  <a:pt x="248847" y="1532563"/>
                  <a:pt x="222908" y="1524867"/>
                  <a:pt x="278914" y="1538869"/>
                </a:cubicBezTo>
                <a:lnTo>
                  <a:pt x="858777" y="1527717"/>
                </a:lnTo>
                <a:cubicBezTo>
                  <a:pt x="888728" y="1526719"/>
                  <a:pt x="918502" y="1521927"/>
                  <a:pt x="947987" y="1516566"/>
                </a:cubicBezTo>
                <a:cubicBezTo>
                  <a:pt x="959552" y="1514463"/>
                  <a:pt x="970139" y="1508644"/>
                  <a:pt x="981441" y="1505415"/>
                </a:cubicBezTo>
                <a:cubicBezTo>
                  <a:pt x="996177" y="1501205"/>
                  <a:pt x="1011018" y="1497270"/>
                  <a:pt x="1026046" y="1494264"/>
                </a:cubicBezTo>
                <a:cubicBezTo>
                  <a:pt x="1138664" y="1471740"/>
                  <a:pt x="1048086" y="1498067"/>
                  <a:pt x="1159860" y="1460810"/>
                </a:cubicBezTo>
                <a:lnTo>
                  <a:pt x="1226768" y="1438508"/>
                </a:lnTo>
                <a:lnTo>
                  <a:pt x="1260221" y="1427356"/>
                </a:lnTo>
                <a:lnTo>
                  <a:pt x="1304826" y="1382751"/>
                </a:lnTo>
                <a:lnTo>
                  <a:pt x="1327129" y="1360449"/>
                </a:lnTo>
                <a:cubicBezTo>
                  <a:pt x="1330846" y="1323278"/>
                  <a:pt x="1331396" y="1285653"/>
                  <a:pt x="1338280" y="1248937"/>
                </a:cubicBezTo>
                <a:cubicBezTo>
                  <a:pt x="1342612" y="1225831"/>
                  <a:pt x="1353148" y="1204332"/>
                  <a:pt x="1360582" y="1182029"/>
                </a:cubicBezTo>
                <a:lnTo>
                  <a:pt x="1371733" y="1148576"/>
                </a:lnTo>
                <a:cubicBezTo>
                  <a:pt x="1366515" y="1106834"/>
                  <a:pt x="1361220" y="1046836"/>
                  <a:pt x="1349431" y="1003610"/>
                </a:cubicBezTo>
                <a:cubicBezTo>
                  <a:pt x="1349420" y="1003570"/>
                  <a:pt x="1321559" y="919995"/>
                  <a:pt x="1315977" y="903249"/>
                </a:cubicBezTo>
                <a:lnTo>
                  <a:pt x="1293675" y="836342"/>
                </a:lnTo>
                <a:lnTo>
                  <a:pt x="1271372" y="814039"/>
                </a:lnTo>
                <a:cubicBezTo>
                  <a:pt x="1248299" y="767891"/>
                  <a:pt x="1240549" y="757649"/>
                  <a:pt x="1226768" y="702527"/>
                </a:cubicBezTo>
                <a:cubicBezTo>
                  <a:pt x="1223051" y="687659"/>
                  <a:pt x="1221653" y="672009"/>
                  <a:pt x="1215616" y="657922"/>
                </a:cubicBezTo>
                <a:cubicBezTo>
                  <a:pt x="1205065" y="633304"/>
                  <a:pt x="1188996" y="620151"/>
                  <a:pt x="1171011" y="602166"/>
                </a:cubicBezTo>
                <a:cubicBezTo>
                  <a:pt x="1136197" y="497721"/>
                  <a:pt x="1193228" y="652194"/>
                  <a:pt x="1126407" y="535259"/>
                </a:cubicBezTo>
                <a:cubicBezTo>
                  <a:pt x="1118803" y="521952"/>
                  <a:pt x="1119659" y="505334"/>
                  <a:pt x="1115255" y="490654"/>
                </a:cubicBezTo>
                <a:cubicBezTo>
                  <a:pt x="1093288" y="417433"/>
                  <a:pt x="1107939" y="438733"/>
                  <a:pt x="1070650" y="401444"/>
                </a:cubicBezTo>
                <a:cubicBezTo>
                  <a:pt x="1066933" y="379142"/>
                  <a:pt x="1064983" y="356472"/>
                  <a:pt x="1059499" y="334537"/>
                </a:cubicBezTo>
                <a:cubicBezTo>
                  <a:pt x="1053797" y="311730"/>
                  <a:pt x="1042899" y="290436"/>
                  <a:pt x="1037197" y="267629"/>
                </a:cubicBezTo>
                <a:cubicBezTo>
                  <a:pt x="1020344" y="200217"/>
                  <a:pt x="1030893" y="237566"/>
                  <a:pt x="1003743" y="156117"/>
                </a:cubicBezTo>
                <a:lnTo>
                  <a:pt x="992592" y="122664"/>
                </a:lnTo>
                <a:cubicBezTo>
                  <a:pt x="988875" y="111513"/>
                  <a:pt x="989753" y="97522"/>
                  <a:pt x="981441" y="89210"/>
                </a:cubicBezTo>
                <a:lnTo>
                  <a:pt x="959138" y="66908"/>
                </a:lnTo>
                <a:cubicBezTo>
                  <a:pt x="949552" y="38150"/>
                  <a:pt x="951925" y="28644"/>
                  <a:pt x="925685" y="11151"/>
                </a:cubicBezTo>
                <a:cubicBezTo>
                  <a:pt x="922592" y="9089"/>
                  <a:pt x="918250" y="11151"/>
                  <a:pt x="914533" y="111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054" y="4320768"/>
            <a:ext cx="2981540" cy="29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9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2931174"/>
            <a:ext cx="4752528" cy="310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68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Övning /läs:    (alkoholer, aldehyder, </a:t>
            </a:r>
            <a:r>
              <a:rPr lang="sv-SE" dirty="0" err="1"/>
              <a:t>ketoner</a:t>
            </a:r>
            <a:r>
              <a:rPr lang="sv-SE" dirty="0"/>
              <a:t>)</a:t>
            </a:r>
          </a:p>
          <a:p>
            <a:pPr marL="0" indent="0">
              <a:buNone/>
            </a:pPr>
            <a:r>
              <a:rPr lang="sv-SE" dirty="0"/>
              <a:t>Sid s136-140</a:t>
            </a:r>
          </a:p>
          <a:p>
            <a:pPr marL="0" indent="0">
              <a:buNone/>
            </a:pPr>
            <a:r>
              <a:rPr lang="sv-SE" dirty="0"/>
              <a:t>Uppgift boken: 5:10-5:14 sid 157</a:t>
            </a:r>
          </a:p>
          <a:p>
            <a:pPr marL="0" indent="0">
              <a:buNone/>
            </a:pPr>
            <a:r>
              <a:rPr lang="sv-SE" dirty="0"/>
              <a:t>Stencil  </a:t>
            </a:r>
            <a:r>
              <a:rPr lang="sv-SE" dirty="0" err="1"/>
              <a:t>orgkemi</a:t>
            </a:r>
            <a:r>
              <a:rPr lang="sv-SE" dirty="0"/>
              <a:t> 1: 8:32-8:35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719832" y="4643933"/>
            <a:ext cx="8208690" cy="2494518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>
            <a:lvl1pPr marL="377940" indent="-377940" algn="l" defTabSz="10078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869" indent="-314949" algn="l" defTabSz="10078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799" indent="-251960" algn="l" defTabSz="10078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7" indent="-251960" algn="l" defTabSz="10078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637" indent="-251960" algn="l" defTabSz="10078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hlinkClick r:id="rId2"/>
              </a:rPr>
              <a:t>www.youtube.com/watch?v=Gsu07cePmec</a:t>
            </a: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(Ehinger)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400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i="1" dirty="0">
                <a:solidFill>
                  <a:srgbClr val="7030A0"/>
                </a:solidFill>
              </a:rPr>
              <a:t>Syntes</a:t>
            </a:r>
            <a:r>
              <a:rPr lang="sv-SE" sz="3200" dirty="0">
                <a:solidFill>
                  <a:srgbClr val="7030A0"/>
                </a:solidFill>
              </a:rPr>
              <a:t> av en haloalkan</a:t>
            </a:r>
            <a:r>
              <a:rPr lang="sv-SE" dirty="0">
                <a:solidFill>
                  <a:srgbClr val="7030A0"/>
                </a:solidFill>
              </a:rPr>
              <a:t> </a:t>
            </a:r>
            <a:r>
              <a:rPr lang="sv-SE" sz="2700" dirty="0">
                <a:solidFill>
                  <a:srgbClr val="7030A0"/>
                </a:solidFill>
              </a:rPr>
              <a:t>(</a:t>
            </a:r>
            <a:r>
              <a:rPr lang="sv-SE" sz="2700" i="1" dirty="0">
                <a:solidFill>
                  <a:srgbClr val="7030A0"/>
                </a:solidFill>
              </a:rPr>
              <a:t>addition</a:t>
            </a:r>
            <a:r>
              <a:rPr lang="sv-SE" sz="2700" dirty="0">
                <a:solidFill>
                  <a:srgbClr val="7030A0"/>
                </a:solidFill>
              </a:rPr>
              <a:t> av </a:t>
            </a:r>
            <a:r>
              <a:rPr lang="sv-SE" sz="2700" dirty="0" err="1">
                <a:solidFill>
                  <a:srgbClr val="7030A0"/>
                </a:solidFill>
              </a:rPr>
              <a:t>HBr</a:t>
            </a:r>
            <a:r>
              <a:rPr lang="sv-SE" sz="2700" dirty="0">
                <a:solidFill>
                  <a:srgbClr val="7030A0"/>
                </a:solidFill>
              </a:rPr>
              <a:t> till eten )</a:t>
            </a:r>
            <a:br>
              <a:rPr lang="sv-SE" sz="2700" dirty="0">
                <a:solidFill>
                  <a:srgbClr val="7030A0"/>
                </a:solidFill>
              </a:rPr>
            </a:br>
            <a:endParaRPr lang="sv-SE" sz="2700" i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761">
            <a:off x="2088636" y="1965205"/>
            <a:ext cx="5903352" cy="404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664047" y="6212007"/>
            <a:ext cx="5462241" cy="3499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Ett exempel på en addition / additionsreaktion</a:t>
            </a:r>
          </a:p>
        </p:txBody>
      </p:sp>
    </p:spTree>
    <p:extLst>
      <p:ext uri="{BB962C8B-B14F-4D97-AF65-F5344CB8AC3E}">
        <p14:creationId xmlns:p14="http://schemas.microsoft.com/office/powerpoint/2010/main" val="16924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sv-SE" sz="3200" dirty="0"/>
              <a:t>Oxidera en aldehyd…..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08" y="2228689"/>
            <a:ext cx="633670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 6"/>
          <p:cNvSpPr/>
          <p:nvPr/>
        </p:nvSpPr>
        <p:spPr>
          <a:xfrm>
            <a:off x="6768504" y="2203529"/>
            <a:ext cx="3024336" cy="40245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35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2125825"/>
            <a:ext cx="4357662" cy="395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 3"/>
          <p:cNvSpPr/>
          <p:nvPr/>
        </p:nvSpPr>
        <p:spPr>
          <a:xfrm>
            <a:off x="2376016" y="2125825"/>
            <a:ext cx="3240360" cy="2518108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129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Oxidation </a:t>
            </a:r>
            <a:r>
              <a:rPr lang="sv-SE" sz="2800">
                <a:solidFill>
                  <a:srgbClr val="7030A0"/>
                </a:solidFill>
              </a:rPr>
              <a:t>av etanol</a:t>
            </a:r>
            <a:endParaRPr lang="sv-SE" sz="2800" dirty="0">
              <a:solidFill>
                <a:srgbClr val="7030A0"/>
              </a:solidFill>
            </a:endParaRP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920" y="3340125"/>
            <a:ext cx="6552728" cy="13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4160"/>
      </p:ext>
    </p:extLst>
  </p:cSld>
  <p:clrMapOvr>
    <a:masterClrMapping/>
  </p:clrMapOvr>
  <p:transition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Karboxylsyror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400" i="1" dirty="0"/>
              <a:t>Organiska</a:t>
            </a:r>
            <a:r>
              <a:rPr lang="sv-SE" sz="2400" dirty="0"/>
              <a:t> syror </a:t>
            </a:r>
          </a:p>
          <a:p>
            <a:r>
              <a:rPr lang="sv-SE" sz="1600" dirty="0"/>
              <a:t>(jmf </a:t>
            </a:r>
            <a:r>
              <a:rPr lang="sv-SE" sz="1600" dirty="0" err="1"/>
              <a:t>HCl</a:t>
            </a:r>
            <a:r>
              <a:rPr lang="sv-SE" sz="1600" dirty="0"/>
              <a:t>, HNO</a:t>
            </a:r>
            <a:r>
              <a:rPr lang="sv-SE" sz="1600" baseline="-25000" dirty="0"/>
              <a:t>3</a:t>
            </a:r>
            <a:r>
              <a:rPr lang="sv-SE" sz="1600" dirty="0"/>
              <a:t> , H</a:t>
            </a:r>
            <a:r>
              <a:rPr lang="sv-SE" sz="1600" baseline="-25000" dirty="0"/>
              <a:t>2</a:t>
            </a:r>
            <a:r>
              <a:rPr lang="sv-SE" sz="1600" dirty="0"/>
              <a:t>SO</a:t>
            </a:r>
            <a:r>
              <a:rPr lang="sv-SE" sz="1600" baseline="-25000" dirty="0"/>
              <a:t>4 </a:t>
            </a:r>
            <a:r>
              <a:rPr lang="sv-SE" sz="1400" dirty="0"/>
              <a:t>som är oorganiska)</a:t>
            </a:r>
          </a:p>
          <a:p>
            <a:pPr marL="0" indent="0">
              <a:buNone/>
            </a:pPr>
            <a:endParaRPr lang="sv-SE" sz="1600" dirty="0"/>
          </a:p>
          <a:p>
            <a:r>
              <a:rPr lang="sv-SE" sz="2400" dirty="0"/>
              <a:t>Svaga syror</a:t>
            </a:r>
          </a:p>
          <a:p>
            <a:r>
              <a:rPr lang="sv-SE" sz="2400" dirty="0"/>
              <a:t>Funktionell grupp: </a:t>
            </a:r>
            <a:r>
              <a:rPr lang="sv-SE" sz="2400" i="1" dirty="0" err="1">
                <a:solidFill>
                  <a:srgbClr val="7030A0"/>
                </a:solidFill>
              </a:rPr>
              <a:t>karboxylgrupp</a:t>
            </a:r>
            <a:endParaRPr lang="sv-SE" sz="2400" dirty="0">
              <a:solidFill>
                <a:srgbClr val="7030A0"/>
              </a:solidFill>
            </a:endParaRPr>
          </a:p>
          <a:p>
            <a:r>
              <a:rPr lang="sv-SE" sz="2400" dirty="0"/>
              <a:t>Vattenlösliga</a:t>
            </a:r>
            <a:r>
              <a:rPr lang="sv-SE" dirty="0"/>
              <a:t> </a:t>
            </a:r>
          </a:p>
          <a:p>
            <a:r>
              <a:rPr lang="sv-SE" sz="1600" dirty="0"/>
              <a:t>(funktionella gruppen –COOH, är polär)</a:t>
            </a:r>
          </a:p>
          <a:p>
            <a:endParaRPr lang="sv-S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956" y="1944167"/>
            <a:ext cx="358887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6768504" y="4519189"/>
            <a:ext cx="1810418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R</a:t>
            </a:r>
            <a:r>
              <a:rPr lang="sv-SE" dirty="0">
                <a:solidFill>
                  <a:srgbClr val="C00000"/>
                </a:solidFill>
              </a:rPr>
              <a:t>–COOH</a:t>
            </a:r>
          </a:p>
        </p:txBody>
      </p:sp>
    </p:spTree>
    <p:extLst>
      <p:ext uri="{BB962C8B-B14F-4D97-AF65-F5344CB8AC3E}">
        <p14:creationId xmlns:p14="http://schemas.microsoft.com/office/powerpoint/2010/main" val="375326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Karboxylsyror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01" y="1906264"/>
            <a:ext cx="7200800" cy="256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4494213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745" y="4710813"/>
            <a:ext cx="1058813" cy="175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395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Fettsyror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/>
              <a:t>Organiska syror med </a:t>
            </a:r>
            <a:r>
              <a:rPr lang="sv-SE" sz="2400" dirty="0" err="1"/>
              <a:t>lååånga</a:t>
            </a:r>
            <a:r>
              <a:rPr lang="sv-SE" sz="2400" dirty="0"/>
              <a:t> </a:t>
            </a:r>
            <a:r>
              <a:rPr lang="sv-SE" sz="2400" dirty="0" err="1"/>
              <a:t>kolkedjor</a:t>
            </a:r>
            <a:r>
              <a:rPr lang="sv-SE" sz="2400" dirty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>
                <a:solidFill>
                  <a:srgbClr val="7030A0"/>
                </a:solidFill>
              </a:rPr>
              <a:t>Olösliga i vatten </a:t>
            </a:r>
            <a:r>
              <a:rPr lang="sv-SE" sz="1600" dirty="0"/>
              <a:t>(den </a:t>
            </a:r>
            <a:r>
              <a:rPr lang="sv-SE" sz="1600" i="1" dirty="0" err="1"/>
              <a:t>opolära</a:t>
            </a:r>
            <a:r>
              <a:rPr lang="sv-SE" sz="1600" i="1" dirty="0"/>
              <a:t> </a:t>
            </a:r>
            <a:r>
              <a:rPr lang="sv-SE" sz="1600" dirty="0"/>
              <a:t>långa </a:t>
            </a:r>
            <a:r>
              <a:rPr lang="sv-SE" sz="1600" dirty="0" err="1"/>
              <a:t>kolkedjan</a:t>
            </a:r>
            <a:r>
              <a:rPr lang="sv-SE" sz="1600" dirty="0"/>
              <a:t> dominerar)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32" y="4787949"/>
            <a:ext cx="6092854" cy="184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ihandsfigur 3"/>
          <p:cNvSpPr/>
          <p:nvPr/>
        </p:nvSpPr>
        <p:spPr>
          <a:xfrm>
            <a:off x="2664048" y="4787949"/>
            <a:ext cx="813107" cy="847493"/>
          </a:xfrm>
          <a:custGeom>
            <a:avLst/>
            <a:gdLst>
              <a:gd name="connsiteX0" fmla="*/ 590083 w 813107"/>
              <a:gd name="connsiteY0" fmla="*/ 22303 h 847493"/>
              <a:gd name="connsiteX1" fmla="*/ 500873 w 813107"/>
              <a:gd name="connsiteY1" fmla="*/ 11152 h 847493"/>
              <a:gd name="connsiteX2" fmla="*/ 456268 w 813107"/>
              <a:gd name="connsiteY2" fmla="*/ 0 h 847493"/>
              <a:gd name="connsiteX3" fmla="*/ 289000 w 813107"/>
              <a:gd name="connsiteY3" fmla="*/ 11152 h 847493"/>
              <a:gd name="connsiteX4" fmla="*/ 255546 w 813107"/>
              <a:gd name="connsiteY4" fmla="*/ 33454 h 847493"/>
              <a:gd name="connsiteX5" fmla="*/ 233244 w 813107"/>
              <a:gd name="connsiteY5" fmla="*/ 55757 h 847493"/>
              <a:gd name="connsiteX6" fmla="*/ 199790 w 813107"/>
              <a:gd name="connsiteY6" fmla="*/ 66908 h 847493"/>
              <a:gd name="connsiteX7" fmla="*/ 144034 w 813107"/>
              <a:gd name="connsiteY7" fmla="*/ 122664 h 847493"/>
              <a:gd name="connsiteX8" fmla="*/ 99429 w 813107"/>
              <a:gd name="connsiteY8" fmla="*/ 178420 h 847493"/>
              <a:gd name="connsiteX9" fmla="*/ 54824 w 813107"/>
              <a:gd name="connsiteY9" fmla="*/ 234176 h 847493"/>
              <a:gd name="connsiteX10" fmla="*/ 43673 w 813107"/>
              <a:gd name="connsiteY10" fmla="*/ 267630 h 847493"/>
              <a:gd name="connsiteX11" fmla="*/ 21371 w 813107"/>
              <a:gd name="connsiteY11" fmla="*/ 301083 h 847493"/>
              <a:gd name="connsiteX12" fmla="*/ 21371 w 813107"/>
              <a:gd name="connsiteY12" fmla="*/ 579864 h 847493"/>
              <a:gd name="connsiteX13" fmla="*/ 54824 w 813107"/>
              <a:gd name="connsiteY13" fmla="*/ 602166 h 847493"/>
              <a:gd name="connsiteX14" fmla="*/ 110581 w 813107"/>
              <a:gd name="connsiteY14" fmla="*/ 635620 h 847493"/>
              <a:gd name="connsiteX15" fmla="*/ 144034 w 813107"/>
              <a:gd name="connsiteY15" fmla="*/ 657922 h 847493"/>
              <a:gd name="connsiteX16" fmla="*/ 166337 w 813107"/>
              <a:gd name="connsiteY16" fmla="*/ 680225 h 847493"/>
              <a:gd name="connsiteX17" fmla="*/ 199790 w 813107"/>
              <a:gd name="connsiteY17" fmla="*/ 691376 h 847493"/>
              <a:gd name="connsiteX18" fmla="*/ 277849 w 813107"/>
              <a:gd name="connsiteY18" fmla="*/ 758283 h 847493"/>
              <a:gd name="connsiteX19" fmla="*/ 300151 w 813107"/>
              <a:gd name="connsiteY19" fmla="*/ 780586 h 847493"/>
              <a:gd name="connsiteX20" fmla="*/ 367059 w 813107"/>
              <a:gd name="connsiteY20" fmla="*/ 802888 h 847493"/>
              <a:gd name="connsiteX21" fmla="*/ 389361 w 813107"/>
              <a:gd name="connsiteY21" fmla="*/ 825191 h 847493"/>
              <a:gd name="connsiteX22" fmla="*/ 467420 w 813107"/>
              <a:gd name="connsiteY22" fmla="*/ 847493 h 847493"/>
              <a:gd name="connsiteX23" fmla="*/ 634688 w 813107"/>
              <a:gd name="connsiteY23" fmla="*/ 836342 h 847493"/>
              <a:gd name="connsiteX24" fmla="*/ 701595 w 813107"/>
              <a:gd name="connsiteY24" fmla="*/ 802888 h 847493"/>
              <a:gd name="connsiteX25" fmla="*/ 768502 w 813107"/>
              <a:gd name="connsiteY25" fmla="*/ 724830 h 847493"/>
              <a:gd name="connsiteX26" fmla="*/ 779654 w 813107"/>
              <a:gd name="connsiteY26" fmla="*/ 680225 h 847493"/>
              <a:gd name="connsiteX27" fmla="*/ 801956 w 813107"/>
              <a:gd name="connsiteY27" fmla="*/ 646771 h 847493"/>
              <a:gd name="connsiteX28" fmla="*/ 813107 w 813107"/>
              <a:gd name="connsiteY28" fmla="*/ 546410 h 847493"/>
              <a:gd name="connsiteX29" fmla="*/ 801956 w 813107"/>
              <a:gd name="connsiteY29" fmla="*/ 223025 h 847493"/>
              <a:gd name="connsiteX30" fmla="*/ 779654 w 813107"/>
              <a:gd name="connsiteY30" fmla="*/ 156118 h 847493"/>
              <a:gd name="connsiteX31" fmla="*/ 712746 w 813107"/>
              <a:gd name="connsiteY31" fmla="*/ 133815 h 847493"/>
              <a:gd name="connsiteX32" fmla="*/ 679293 w 813107"/>
              <a:gd name="connsiteY32" fmla="*/ 111513 h 847493"/>
              <a:gd name="connsiteX33" fmla="*/ 645839 w 813107"/>
              <a:gd name="connsiteY33" fmla="*/ 100361 h 847493"/>
              <a:gd name="connsiteX34" fmla="*/ 590083 w 813107"/>
              <a:gd name="connsiteY34" fmla="*/ 22303 h 84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13107" h="847493">
                <a:moveTo>
                  <a:pt x="590083" y="22303"/>
                </a:moveTo>
                <a:cubicBezTo>
                  <a:pt x="565922" y="7435"/>
                  <a:pt x="530433" y="16079"/>
                  <a:pt x="500873" y="11152"/>
                </a:cubicBezTo>
                <a:cubicBezTo>
                  <a:pt x="485756" y="8632"/>
                  <a:pt x="471594" y="0"/>
                  <a:pt x="456268" y="0"/>
                </a:cubicBezTo>
                <a:cubicBezTo>
                  <a:pt x="400388" y="0"/>
                  <a:pt x="344756" y="7435"/>
                  <a:pt x="289000" y="11152"/>
                </a:cubicBezTo>
                <a:cubicBezTo>
                  <a:pt x="277849" y="18586"/>
                  <a:pt x="266011" y="25082"/>
                  <a:pt x="255546" y="33454"/>
                </a:cubicBezTo>
                <a:cubicBezTo>
                  <a:pt x="247336" y="40022"/>
                  <a:pt x="242259" y="50348"/>
                  <a:pt x="233244" y="55757"/>
                </a:cubicBezTo>
                <a:cubicBezTo>
                  <a:pt x="223165" y="61805"/>
                  <a:pt x="210941" y="63191"/>
                  <a:pt x="199790" y="66908"/>
                </a:cubicBezTo>
                <a:cubicBezTo>
                  <a:pt x="181205" y="85493"/>
                  <a:pt x="152345" y="97729"/>
                  <a:pt x="144034" y="122664"/>
                </a:cubicBezTo>
                <a:cubicBezTo>
                  <a:pt x="128645" y="168832"/>
                  <a:pt x="142663" y="149598"/>
                  <a:pt x="99429" y="178420"/>
                </a:cubicBezTo>
                <a:cubicBezTo>
                  <a:pt x="71401" y="262508"/>
                  <a:pt x="112469" y="162119"/>
                  <a:pt x="54824" y="234176"/>
                </a:cubicBezTo>
                <a:cubicBezTo>
                  <a:pt x="47481" y="243355"/>
                  <a:pt x="48930" y="257116"/>
                  <a:pt x="43673" y="267630"/>
                </a:cubicBezTo>
                <a:cubicBezTo>
                  <a:pt x="37680" y="279617"/>
                  <a:pt x="28805" y="289932"/>
                  <a:pt x="21371" y="301083"/>
                </a:cubicBezTo>
                <a:cubicBezTo>
                  <a:pt x="-5089" y="406925"/>
                  <a:pt x="-9090" y="404707"/>
                  <a:pt x="21371" y="579864"/>
                </a:cubicBezTo>
                <a:cubicBezTo>
                  <a:pt x="23667" y="593068"/>
                  <a:pt x="44359" y="593794"/>
                  <a:pt x="54824" y="602166"/>
                </a:cubicBezTo>
                <a:cubicBezTo>
                  <a:pt x="98559" y="637154"/>
                  <a:pt x="52484" y="616255"/>
                  <a:pt x="110581" y="635620"/>
                </a:cubicBezTo>
                <a:cubicBezTo>
                  <a:pt x="121732" y="643054"/>
                  <a:pt x="133569" y="649550"/>
                  <a:pt x="144034" y="657922"/>
                </a:cubicBezTo>
                <a:cubicBezTo>
                  <a:pt x="152244" y="664490"/>
                  <a:pt x="157322" y="674816"/>
                  <a:pt x="166337" y="680225"/>
                </a:cubicBezTo>
                <a:cubicBezTo>
                  <a:pt x="176416" y="686273"/>
                  <a:pt x="189277" y="686119"/>
                  <a:pt x="199790" y="691376"/>
                </a:cubicBezTo>
                <a:cubicBezTo>
                  <a:pt x="233757" y="708359"/>
                  <a:pt x="250411" y="730845"/>
                  <a:pt x="277849" y="758283"/>
                </a:cubicBezTo>
                <a:cubicBezTo>
                  <a:pt x="285283" y="765717"/>
                  <a:pt x="290177" y="777261"/>
                  <a:pt x="300151" y="780586"/>
                </a:cubicBezTo>
                <a:lnTo>
                  <a:pt x="367059" y="802888"/>
                </a:lnTo>
                <a:cubicBezTo>
                  <a:pt x="374493" y="810322"/>
                  <a:pt x="380346" y="819782"/>
                  <a:pt x="389361" y="825191"/>
                </a:cubicBezTo>
                <a:cubicBezTo>
                  <a:pt x="400787" y="832047"/>
                  <a:pt x="459089" y="845410"/>
                  <a:pt x="467420" y="847493"/>
                </a:cubicBezTo>
                <a:cubicBezTo>
                  <a:pt x="523176" y="843776"/>
                  <a:pt x="579150" y="842513"/>
                  <a:pt x="634688" y="836342"/>
                </a:cubicBezTo>
                <a:cubicBezTo>
                  <a:pt x="657425" y="833816"/>
                  <a:pt x="685078" y="817046"/>
                  <a:pt x="701595" y="802888"/>
                </a:cubicBezTo>
                <a:cubicBezTo>
                  <a:pt x="743659" y="766832"/>
                  <a:pt x="742196" y="764290"/>
                  <a:pt x="768502" y="724830"/>
                </a:cubicBezTo>
                <a:cubicBezTo>
                  <a:pt x="772219" y="709962"/>
                  <a:pt x="773617" y="694312"/>
                  <a:pt x="779654" y="680225"/>
                </a:cubicBezTo>
                <a:cubicBezTo>
                  <a:pt x="784933" y="667907"/>
                  <a:pt x="798706" y="659773"/>
                  <a:pt x="801956" y="646771"/>
                </a:cubicBezTo>
                <a:cubicBezTo>
                  <a:pt x="810119" y="614116"/>
                  <a:pt x="809390" y="579864"/>
                  <a:pt x="813107" y="546410"/>
                </a:cubicBezTo>
                <a:cubicBezTo>
                  <a:pt x="809390" y="438615"/>
                  <a:pt x="811167" y="330490"/>
                  <a:pt x="801956" y="223025"/>
                </a:cubicBezTo>
                <a:cubicBezTo>
                  <a:pt x="799948" y="199602"/>
                  <a:pt x="801956" y="163552"/>
                  <a:pt x="779654" y="156118"/>
                </a:cubicBezTo>
                <a:lnTo>
                  <a:pt x="712746" y="133815"/>
                </a:lnTo>
                <a:cubicBezTo>
                  <a:pt x="701595" y="126381"/>
                  <a:pt x="691280" y="117507"/>
                  <a:pt x="679293" y="111513"/>
                </a:cubicBezTo>
                <a:cubicBezTo>
                  <a:pt x="668779" y="106256"/>
                  <a:pt x="656114" y="106070"/>
                  <a:pt x="645839" y="100361"/>
                </a:cubicBezTo>
                <a:cubicBezTo>
                  <a:pt x="592373" y="70658"/>
                  <a:pt x="614244" y="37171"/>
                  <a:pt x="590083" y="2230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 4"/>
          <p:cNvSpPr/>
          <p:nvPr/>
        </p:nvSpPr>
        <p:spPr>
          <a:xfrm>
            <a:off x="6912520" y="5796061"/>
            <a:ext cx="925551" cy="959005"/>
          </a:xfrm>
          <a:custGeom>
            <a:avLst/>
            <a:gdLst>
              <a:gd name="connsiteX0" fmla="*/ 769434 w 925551"/>
              <a:gd name="connsiteY0" fmla="*/ 11152 h 959005"/>
              <a:gd name="connsiteX1" fmla="*/ 490653 w 925551"/>
              <a:gd name="connsiteY1" fmla="*/ 22303 h 959005"/>
              <a:gd name="connsiteX2" fmla="*/ 379141 w 925551"/>
              <a:gd name="connsiteY2" fmla="*/ 66908 h 959005"/>
              <a:gd name="connsiteX3" fmla="*/ 323385 w 925551"/>
              <a:gd name="connsiteY3" fmla="*/ 89210 h 959005"/>
              <a:gd name="connsiteX4" fmla="*/ 267629 w 925551"/>
              <a:gd name="connsiteY4" fmla="*/ 122664 h 959005"/>
              <a:gd name="connsiteX5" fmla="*/ 189570 w 925551"/>
              <a:gd name="connsiteY5" fmla="*/ 156117 h 959005"/>
              <a:gd name="connsiteX6" fmla="*/ 167268 w 925551"/>
              <a:gd name="connsiteY6" fmla="*/ 178420 h 959005"/>
              <a:gd name="connsiteX7" fmla="*/ 144966 w 925551"/>
              <a:gd name="connsiteY7" fmla="*/ 211874 h 959005"/>
              <a:gd name="connsiteX8" fmla="*/ 78058 w 925551"/>
              <a:gd name="connsiteY8" fmla="*/ 245327 h 959005"/>
              <a:gd name="connsiteX9" fmla="*/ 66907 w 925551"/>
              <a:gd name="connsiteY9" fmla="*/ 289932 h 959005"/>
              <a:gd name="connsiteX10" fmla="*/ 44605 w 925551"/>
              <a:gd name="connsiteY10" fmla="*/ 312235 h 959005"/>
              <a:gd name="connsiteX11" fmla="*/ 22302 w 925551"/>
              <a:gd name="connsiteY11" fmla="*/ 379142 h 959005"/>
              <a:gd name="connsiteX12" fmla="*/ 11151 w 925551"/>
              <a:gd name="connsiteY12" fmla="*/ 412596 h 959005"/>
              <a:gd name="connsiteX13" fmla="*/ 0 w 925551"/>
              <a:gd name="connsiteY13" fmla="*/ 446049 h 959005"/>
              <a:gd name="connsiteX14" fmla="*/ 22302 w 925551"/>
              <a:gd name="connsiteY14" fmla="*/ 602166 h 959005"/>
              <a:gd name="connsiteX15" fmla="*/ 44605 w 925551"/>
              <a:gd name="connsiteY15" fmla="*/ 646771 h 959005"/>
              <a:gd name="connsiteX16" fmla="*/ 66907 w 925551"/>
              <a:gd name="connsiteY16" fmla="*/ 680225 h 959005"/>
              <a:gd name="connsiteX17" fmla="*/ 111512 w 925551"/>
              <a:gd name="connsiteY17" fmla="*/ 724830 h 959005"/>
              <a:gd name="connsiteX18" fmla="*/ 144966 w 925551"/>
              <a:gd name="connsiteY18" fmla="*/ 758283 h 959005"/>
              <a:gd name="connsiteX19" fmla="*/ 156117 w 925551"/>
              <a:gd name="connsiteY19" fmla="*/ 791737 h 959005"/>
              <a:gd name="connsiteX20" fmla="*/ 245327 w 925551"/>
              <a:gd name="connsiteY20" fmla="*/ 858644 h 959005"/>
              <a:gd name="connsiteX21" fmla="*/ 278780 w 925551"/>
              <a:gd name="connsiteY21" fmla="*/ 880947 h 959005"/>
              <a:gd name="connsiteX22" fmla="*/ 301083 w 925551"/>
              <a:gd name="connsiteY22" fmla="*/ 903249 h 959005"/>
              <a:gd name="connsiteX23" fmla="*/ 334536 w 925551"/>
              <a:gd name="connsiteY23" fmla="*/ 914400 h 959005"/>
              <a:gd name="connsiteX24" fmla="*/ 367990 w 925551"/>
              <a:gd name="connsiteY24" fmla="*/ 936703 h 959005"/>
              <a:gd name="connsiteX25" fmla="*/ 434897 w 925551"/>
              <a:gd name="connsiteY25" fmla="*/ 947854 h 959005"/>
              <a:gd name="connsiteX26" fmla="*/ 490653 w 925551"/>
              <a:gd name="connsiteY26" fmla="*/ 959005 h 959005"/>
              <a:gd name="connsiteX27" fmla="*/ 624468 w 925551"/>
              <a:gd name="connsiteY27" fmla="*/ 947854 h 959005"/>
              <a:gd name="connsiteX28" fmla="*/ 691375 w 925551"/>
              <a:gd name="connsiteY28" fmla="*/ 914400 h 959005"/>
              <a:gd name="connsiteX29" fmla="*/ 713678 w 925551"/>
              <a:gd name="connsiteY29" fmla="*/ 892098 h 959005"/>
              <a:gd name="connsiteX30" fmla="*/ 747131 w 925551"/>
              <a:gd name="connsiteY30" fmla="*/ 880947 h 959005"/>
              <a:gd name="connsiteX31" fmla="*/ 769434 w 925551"/>
              <a:gd name="connsiteY31" fmla="*/ 847493 h 959005"/>
              <a:gd name="connsiteX32" fmla="*/ 836341 w 925551"/>
              <a:gd name="connsiteY32" fmla="*/ 780586 h 959005"/>
              <a:gd name="connsiteX33" fmla="*/ 880946 w 925551"/>
              <a:gd name="connsiteY33" fmla="*/ 713678 h 959005"/>
              <a:gd name="connsiteX34" fmla="*/ 903249 w 925551"/>
              <a:gd name="connsiteY34" fmla="*/ 680225 h 959005"/>
              <a:gd name="connsiteX35" fmla="*/ 914400 w 925551"/>
              <a:gd name="connsiteY35" fmla="*/ 602166 h 959005"/>
              <a:gd name="connsiteX36" fmla="*/ 925551 w 925551"/>
              <a:gd name="connsiteY36" fmla="*/ 546410 h 959005"/>
              <a:gd name="connsiteX37" fmla="*/ 903249 w 925551"/>
              <a:gd name="connsiteY37" fmla="*/ 167269 h 959005"/>
              <a:gd name="connsiteX38" fmla="*/ 880946 w 925551"/>
              <a:gd name="connsiteY38" fmla="*/ 78059 h 959005"/>
              <a:gd name="connsiteX39" fmla="*/ 847492 w 925551"/>
              <a:gd name="connsiteY39" fmla="*/ 11152 h 959005"/>
              <a:gd name="connsiteX40" fmla="*/ 814039 w 925551"/>
              <a:gd name="connsiteY40" fmla="*/ 0 h 959005"/>
              <a:gd name="connsiteX41" fmla="*/ 769434 w 925551"/>
              <a:gd name="connsiteY41" fmla="*/ 11152 h 95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25551" h="959005">
                <a:moveTo>
                  <a:pt x="769434" y="11152"/>
                </a:moveTo>
                <a:cubicBezTo>
                  <a:pt x="676507" y="14869"/>
                  <a:pt x="583222" y="13345"/>
                  <a:pt x="490653" y="22303"/>
                </a:cubicBezTo>
                <a:cubicBezTo>
                  <a:pt x="449395" y="26296"/>
                  <a:pt x="415484" y="50755"/>
                  <a:pt x="379141" y="66908"/>
                </a:cubicBezTo>
                <a:cubicBezTo>
                  <a:pt x="360849" y="75038"/>
                  <a:pt x="341289" y="80258"/>
                  <a:pt x="323385" y="89210"/>
                </a:cubicBezTo>
                <a:cubicBezTo>
                  <a:pt x="303999" y="98903"/>
                  <a:pt x="286576" y="112138"/>
                  <a:pt x="267629" y="122664"/>
                </a:cubicBezTo>
                <a:cubicBezTo>
                  <a:pt x="226292" y="145629"/>
                  <a:pt x="229049" y="142958"/>
                  <a:pt x="189570" y="156117"/>
                </a:cubicBezTo>
                <a:cubicBezTo>
                  <a:pt x="182136" y="163551"/>
                  <a:pt x="173836" y="170210"/>
                  <a:pt x="167268" y="178420"/>
                </a:cubicBezTo>
                <a:cubicBezTo>
                  <a:pt x="158896" y="188885"/>
                  <a:pt x="154443" y="202397"/>
                  <a:pt x="144966" y="211874"/>
                </a:cubicBezTo>
                <a:cubicBezTo>
                  <a:pt x="123350" y="233490"/>
                  <a:pt x="105266" y="236258"/>
                  <a:pt x="78058" y="245327"/>
                </a:cubicBezTo>
                <a:cubicBezTo>
                  <a:pt x="74341" y="260195"/>
                  <a:pt x="73761" y="276224"/>
                  <a:pt x="66907" y="289932"/>
                </a:cubicBezTo>
                <a:cubicBezTo>
                  <a:pt x="62205" y="299336"/>
                  <a:pt x="49307" y="302831"/>
                  <a:pt x="44605" y="312235"/>
                </a:cubicBezTo>
                <a:cubicBezTo>
                  <a:pt x="34092" y="333262"/>
                  <a:pt x="29736" y="356840"/>
                  <a:pt x="22302" y="379142"/>
                </a:cubicBezTo>
                <a:lnTo>
                  <a:pt x="11151" y="412596"/>
                </a:lnTo>
                <a:lnTo>
                  <a:pt x="0" y="446049"/>
                </a:lnTo>
                <a:cubicBezTo>
                  <a:pt x="3719" y="483235"/>
                  <a:pt x="5766" y="558070"/>
                  <a:pt x="22302" y="602166"/>
                </a:cubicBezTo>
                <a:cubicBezTo>
                  <a:pt x="28139" y="617731"/>
                  <a:pt x="36358" y="632338"/>
                  <a:pt x="44605" y="646771"/>
                </a:cubicBezTo>
                <a:cubicBezTo>
                  <a:pt x="51254" y="658407"/>
                  <a:pt x="58185" y="670049"/>
                  <a:pt x="66907" y="680225"/>
                </a:cubicBezTo>
                <a:cubicBezTo>
                  <a:pt x="80591" y="696190"/>
                  <a:pt x="96644" y="709962"/>
                  <a:pt x="111512" y="724830"/>
                </a:cubicBezTo>
                <a:lnTo>
                  <a:pt x="144966" y="758283"/>
                </a:lnTo>
                <a:cubicBezTo>
                  <a:pt x="148683" y="769434"/>
                  <a:pt x="149064" y="782333"/>
                  <a:pt x="156117" y="791737"/>
                </a:cubicBezTo>
                <a:cubicBezTo>
                  <a:pt x="198829" y="848686"/>
                  <a:pt x="196489" y="842365"/>
                  <a:pt x="245327" y="858644"/>
                </a:cubicBezTo>
                <a:cubicBezTo>
                  <a:pt x="256478" y="866078"/>
                  <a:pt x="268315" y="872575"/>
                  <a:pt x="278780" y="880947"/>
                </a:cubicBezTo>
                <a:cubicBezTo>
                  <a:pt x="286990" y="887515"/>
                  <a:pt x="292068" y="897840"/>
                  <a:pt x="301083" y="903249"/>
                </a:cubicBezTo>
                <a:cubicBezTo>
                  <a:pt x="311162" y="909296"/>
                  <a:pt x="323385" y="910683"/>
                  <a:pt x="334536" y="914400"/>
                </a:cubicBezTo>
                <a:cubicBezTo>
                  <a:pt x="345687" y="921834"/>
                  <a:pt x="355275" y="932465"/>
                  <a:pt x="367990" y="936703"/>
                </a:cubicBezTo>
                <a:cubicBezTo>
                  <a:pt x="389440" y="943853"/>
                  <a:pt x="412652" y="943809"/>
                  <a:pt x="434897" y="947854"/>
                </a:cubicBezTo>
                <a:cubicBezTo>
                  <a:pt x="453545" y="951244"/>
                  <a:pt x="472068" y="955288"/>
                  <a:pt x="490653" y="959005"/>
                </a:cubicBezTo>
                <a:cubicBezTo>
                  <a:pt x="535258" y="955288"/>
                  <a:pt x="580101" y="953769"/>
                  <a:pt x="624468" y="947854"/>
                </a:cubicBezTo>
                <a:cubicBezTo>
                  <a:pt x="649204" y="944556"/>
                  <a:pt x="672578" y="929438"/>
                  <a:pt x="691375" y="914400"/>
                </a:cubicBezTo>
                <a:cubicBezTo>
                  <a:pt x="699585" y="907832"/>
                  <a:pt x="704663" y="897507"/>
                  <a:pt x="713678" y="892098"/>
                </a:cubicBezTo>
                <a:cubicBezTo>
                  <a:pt x="723757" y="886051"/>
                  <a:pt x="735980" y="884664"/>
                  <a:pt x="747131" y="880947"/>
                </a:cubicBezTo>
                <a:cubicBezTo>
                  <a:pt x="754565" y="869796"/>
                  <a:pt x="760530" y="857510"/>
                  <a:pt x="769434" y="847493"/>
                </a:cubicBezTo>
                <a:cubicBezTo>
                  <a:pt x="790388" y="823920"/>
                  <a:pt x="818846" y="806829"/>
                  <a:pt x="836341" y="780586"/>
                </a:cubicBezTo>
                <a:lnTo>
                  <a:pt x="880946" y="713678"/>
                </a:lnTo>
                <a:lnTo>
                  <a:pt x="903249" y="680225"/>
                </a:lnTo>
                <a:cubicBezTo>
                  <a:pt x="906966" y="654205"/>
                  <a:pt x="910079" y="628092"/>
                  <a:pt x="914400" y="602166"/>
                </a:cubicBezTo>
                <a:cubicBezTo>
                  <a:pt x="917516" y="583470"/>
                  <a:pt x="925551" y="565363"/>
                  <a:pt x="925551" y="546410"/>
                </a:cubicBezTo>
                <a:cubicBezTo>
                  <a:pt x="925551" y="473449"/>
                  <a:pt x="925430" y="278172"/>
                  <a:pt x="903249" y="167269"/>
                </a:cubicBezTo>
                <a:cubicBezTo>
                  <a:pt x="897238" y="137212"/>
                  <a:pt x="888380" y="107796"/>
                  <a:pt x="880946" y="78059"/>
                </a:cubicBezTo>
                <a:cubicBezTo>
                  <a:pt x="872928" y="45985"/>
                  <a:pt x="876734" y="28698"/>
                  <a:pt x="847492" y="11152"/>
                </a:cubicBezTo>
                <a:cubicBezTo>
                  <a:pt x="837413" y="5104"/>
                  <a:pt x="825190" y="3717"/>
                  <a:pt x="814039" y="0"/>
                </a:cubicBezTo>
                <a:lnTo>
                  <a:pt x="769434" y="11152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4432261" y="5031675"/>
            <a:ext cx="1728192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löslig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8064648" y="6095543"/>
            <a:ext cx="1728192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olöslig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9" y="2426096"/>
            <a:ext cx="64998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02" y="2325850"/>
            <a:ext cx="1059973" cy="109394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081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Mättade /  –omättade fettsyror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>
                <a:solidFill>
                  <a:srgbClr val="7030A0"/>
                </a:solidFill>
              </a:rPr>
              <a:t>Mättad fettsyra: </a:t>
            </a:r>
            <a:r>
              <a:rPr lang="sv-SE" sz="2000" dirty="0"/>
              <a:t>	stearinsyra</a:t>
            </a:r>
          </a:p>
          <a:p>
            <a:pPr marL="0" indent="0">
              <a:buNone/>
            </a:pPr>
            <a:endParaRPr lang="sv-SE" sz="1900" dirty="0"/>
          </a:p>
          <a:p>
            <a:pPr marL="0" indent="0">
              <a:buNone/>
            </a:pPr>
            <a:r>
              <a:rPr lang="sv-SE" sz="1900" dirty="0"/>
              <a:t>CH3-CH2-CH2-CH2-CH2-CH2-CH2-CH2-CH2-CH2-CH2-CH2-CH2-CH2-CH2-CH2-CH2-</a:t>
            </a:r>
            <a:r>
              <a:rPr lang="sv-SE" sz="1900" dirty="0">
                <a:solidFill>
                  <a:srgbClr val="7030A0"/>
                </a:solidFill>
              </a:rPr>
              <a:t>COOH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000" dirty="0">
                <a:solidFill>
                  <a:srgbClr val="7030A0"/>
                </a:solidFill>
              </a:rPr>
              <a:t>Enkelomättad fettsyra: </a:t>
            </a:r>
            <a:r>
              <a:rPr lang="sv-SE" sz="2000" dirty="0"/>
              <a:t>	oleinsyra</a:t>
            </a:r>
          </a:p>
          <a:p>
            <a:pPr marL="0" indent="0">
              <a:buNone/>
            </a:pPr>
            <a:r>
              <a:rPr lang="sv-SE" sz="1900" dirty="0"/>
              <a:t>CH3-CH2-CH2-CH2-CH2-CH2-CH2-CH2-CH</a:t>
            </a:r>
            <a:r>
              <a:rPr lang="sv-SE" sz="1900" dirty="0">
                <a:solidFill>
                  <a:srgbClr val="FF0000"/>
                </a:solidFill>
              </a:rPr>
              <a:t>=</a:t>
            </a:r>
            <a:r>
              <a:rPr lang="sv-SE" sz="1900" dirty="0"/>
              <a:t>CH-CH2-CH2-CH2-CH2-CH2-CH2-CH2-</a:t>
            </a:r>
            <a:r>
              <a:rPr lang="sv-SE" sz="1900" dirty="0">
                <a:solidFill>
                  <a:srgbClr val="7030A0"/>
                </a:solidFill>
              </a:rPr>
              <a:t>COOH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000" dirty="0">
                <a:solidFill>
                  <a:srgbClr val="7030A0"/>
                </a:solidFill>
              </a:rPr>
              <a:t>Fleromättad fettsyra: </a:t>
            </a:r>
            <a:r>
              <a:rPr lang="sv-SE" sz="2000" dirty="0"/>
              <a:t>	linolensyra</a:t>
            </a:r>
          </a:p>
          <a:p>
            <a:pPr marL="0" indent="0">
              <a:buNone/>
            </a:pPr>
            <a:r>
              <a:rPr lang="sv-SE" sz="1900" dirty="0"/>
              <a:t>CH3-CH2-CH</a:t>
            </a:r>
            <a:r>
              <a:rPr lang="sv-SE" sz="1900" dirty="0">
                <a:solidFill>
                  <a:srgbClr val="FF0000"/>
                </a:solidFill>
              </a:rPr>
              <a:t>=</a:t>
            </a:r>
            <a:r>
              <a:rPr lang="sv-SE" sz="1900" dirty="0"/>
              <a:t>CH-CH2-CH</a:t>
            </a:r>
            <a:r>
              <a:rPr lang="sv-SE" sz="1900" dirty="0">
                <a:solidFill>
                  <a:srgbClr val="FF0000"/>
                </a:solidFill>
              </a:rPr>
              <a:t>=</a:t>
            </a:r>
            <a:r>
              <a:rPr lang="sv-SE" sz="1900" dirty="0"/>
              <a:t>CH-CH2-CH</a:t>
            </a:r>
            <a:r>
              <a:rPr lang="sv-SE" sz="1900" dirty="0">
                <a:solidFill>
                  <a:srgbClr val="FF0000"/>
                </a:solidFill>
              </a:rPr>
              <a:t>=</a:t>
            </a:r>
            <a:r>
              <a:rPr lang="sv-SE" sz="1900" dirty="0"/>
              <a:t>CH-CH2-CH2-CH2-CH2-CH2-CH2-CH2-</a:t>
            </a:r>
            <a:r>
              <a:rPr lang="sv-SE" sz="1900" dirty="0">
                <a:solidFill>
                  <a:srgbClr val="7030A0"/>
                </a:solidFill>
              </a:rPr>
              <a:t>COOH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41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2411685"/>
            <a:ext cx="710873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8496696" y="2627709"/>
            <a:ext cx="1224136" cy="266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mättade </a:t>
            </a:r>
          </a:p>
          <a:p>
            <a:endParaRPr lang="sv-SE" dirty="0">
              <a:solidFill>
                <a:srgbClr val="7030A0"/>
              </a:solidFill>
            </a:endParaRPr>
          </a:p>
          <a:p>
            <a:endParaRPr lang="sv-SE" dirty="0">
              <a:solidFill>
                <a:srgbClr val="7030A0"/>
              </a:solidFill>
            </a:endParaRPr>
          </a:p>
          <a:p>
            <a:endParaRPr lang="sv-SE" dirty="0">
              <a:solidFill>
                <a:srgbClr val="7030A0"/>
              </a:solidFill>
            </a:endParaRPr>
          </a:p>
          <a:p>
            <a:endParaRPr lang="sv-SE" dirty="0">
              <a:solidFill>
                <a:srgbClr val="7030A0"/>
              </a:solidFill>
            </a:endParaRPr>
          </a:p>
          <a:p>
            <a:endParaRPr lang="sv-SE" dirty="0">
              <a:solidFill>
                <a:srgbClr val="7030A0"/>
              </a:solidFill>
            </a:endParaRPr>
          </a:p>
          <a:p>
            <a:endParaRPr lang="sv-SE" dirty="0">
              <a:solidFill>
                <a:srgbClr val="7030A0"/>
              </a:solidFill>
            </a:endParaRPr>
          </a:p>
          <a:p>
            <a:endParaRPr lang="sv-SE" dirty="0">
              <a:solidFill>
                <a:srgbClr val="7030A0"/>
              </a:solidFill>
            </a:endParaRPr>
          </a:p>
          <a:p>
            <a:endParaRPr lang="sv-SE" dirty="0">
              <a:solidFill>
                <a:srgbClr val="7030A0"/>
              </a:solidFill>
            </a:endParaRPr>
          </a:p>
          <a:p>
            <a:r>
              <a:rPr lang="sv-SE" dirty="0">
                <a:solidFill>
                  <a:srgbClr val="7030A0"/>
                </a:solidFill>
              </a:rPr>
              <a:t>omättade</a:t>
            </a:r>
          </a:p>
        </p:txBody>
      </p:sp>
    </p:spTree>
    <p:extLst>
      <p:ext uri="{BB962C8B-B14F-4D97-AF65-F5344CB8AC3E}">
        <p14:creationId xmlns:p14="http://schemas.microsoft.com/office/powerpoint/2010/main" val="214717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50" y="407543"/>
            <a:ext cx="5851790" cy="663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ihandsfigur: Form 3"/>
          <p:cNvSpPr/>
          <p:nvPr/>
        </p:nvSpPr>
        <p:spPr>
          <a:xfrm>
            <a:off x="2189004" y="328922"/>
            <a:ext cx="5431383" cy="6662553"/>
          </a:xfrm>
          <a:custGeom>
            <a:avLst/>
            <a:gdLst>
              <a:gd name="connsiteX0" fmla="*/ 3164115 w 5431383"/>
              <a:gd name="connsiteY0" fmla="*/ 496 h 6662553"/>
              <a:gd name="connsiteX1" fmla="*/ 2714172 w 5431383"/>
              <a:gd name="connsiteY1" fmla="*/ 44039 h 6662553"/>
              <a:gd name="connsiteX2" fmla="*/ 2641600 w 5431383"/>
              <a:gd name="connsiteY2" fmla="*/ 58553 h 6662553"/>
              <a:gd name="connsiteX3" fmla="*/ 2554515 w 5431383"/>
              <a:gd name="connsiteY3" fmla="*/ 116611 h 6662553"/>
              <a:gd name="connsiteX4" fmla="*/ 2510972 w 5431383"/>
              <a:gd name="connsiteY4" fmla="*/ 145639 h 6662553"/>
              <a:gd name="connsiteX5" fmla="*/ 2423886 w 5431383"/>
              <a:gd name="connsiteY5" fmla="*/ 174668 h 6662553"/>
              <a:gd name="connsiteX6" fmla="*/ 2380343 w 5431383"/>
              <a:gd name="connsiteY6" fmla="*/ 189182 h 6662553"/>
              <a:gd name="connsiteX7" fmla="*/ 2307772 w 5431383"/>
              <a:gd name="connsiteY7" fmla="*/ 261753 h 6662553"/>
              <a:gd name="connsiteX8" fmla="*/ 2264229 w 5431383"/>
              <a:gd name="connsiteY8" fmla="*/ 290782 h 6662553"/>
              <a:gd name="connsiteX9" fmla="*/ 2177143 w 5431383"/>
              <a:gd name="connsiteY9" fmla="*/ 464953 h 6662553"/>
              <a:gd name="connsiteX10" fmla="*/ 2162629 w 5431383"/>
              <a:gd name="connsiteY10" fmla="*/ 508496 h 6662553"/>
              <a:gd name="connsiteX11" fmla="*/ 2148115 w 5431383"/>
              <a:gd name="connsiteY11" fmla="*/ 610096 h 6662553"/>
              <a:gd name="connsiteX12" fmla="*/ 2133600 w 5431383"/>
              <a:gd name="connsiteY12" fmla="*/ 697182 h 6662553"/>
              <a:gd name="connsiteX13" fmla="*/ 2104572 w 5431383"/>
              <a:gd name="connsiteY13" fmla="*/ 1016496 h 6662553"/>
              <a:gd name="connsiteX14" fmla="*/ 2090058 w 5431383"/>
              <a:gd name="connsiteY14" fmla="*/ 1089068 h 6662553"/>
              <a:gd name="connsiteX15" fmla="*/ 2075543 w 5431383"/>
              <a:gd name="connsiteY15" fmla="*/ 1335811 h 6662553"/>
              <a:gd name="connsiteX16" fmla="*/ 2061029 w 5431383"/>
              <a:gd name="connsiteY16" fmla="*/ 1437411 h 6662553"/>
              <a:gd name="connsiteX17" fmla="*/ 2032000 w 5431383"/>
              <a:gd name="connsiteY17" fmla="*/ 1742211 h 6662553"/>
              <a:gd name="connsiteX18" fmla="*/ 2017486 w 5431383"/>
              <a:gd name="connsiteY18" fmla="*/ 1800268 h 6662553"/>
              <a:gd name="connsiteX19" fmla="*/ 1988458 w 5431383"/>
              <a:gd name="connsiteY19" fmla="*/ 1858325 h 6662553"/>
              <a:gd name="connsiteX20" fmla="*/ 1959429 w 5431383"/>
              <a:gd name="connsiteY20" fmla="*/ 1930896 h 6662553"/>
              <a:gd name="connsiteX21" fmla="*/ 1886858 w 5431383"/>
              <a:gd name="connsiteY21" fmla="*/ 2047011 h 6662553"/>
              <a:gd name="connsiteX22" fmla="*/ 1828800 w 5431383"/>
              <a:gd name="connsiteY22" fmla="*/ 2134096 h 6662553"/>
              <a:gd name="connsiteX23" fmla="*/ 1712686 w 5431383"/>
              <a:gd name="connsiteY23" fmla="*/ 2293753 h 6662553"/>
              <a:gd name="connsiteX24" fmla="*/ 1625600 w 5431383"/>
              <a:gd name="connsiteY24" fmla="*/ 2380839 h 6662553"/>
              <a:gd name="connsiteX25" fmla="*/ 1553029 w 5431383"/>
              <a:gd name="connsiteY25" fmla="*/ 2467925 h 6662553"/>
              <a:gd name="connsiteX26" fmla="*/ 1509486 w 5431383"/>
              <a:gd name="connsiteY26" fmla="*/ 2496953 h 6662553"/>
              <a:gd name="connsiteX27" fmla="*/ 1436915 w 5431383"/>
              <a:gd name="connsiteY27" fmla="*/ 2555011 h 6662553"/>
              <a:gd name="connsiteX28" fmla="*/ 1306286 w 5431383"/>
              <a:gd name="connsiteY28" fmla="*/ 2627582 h 6662553"/>
              <a:gd name="connsiteX29" fmla="*/ 1161143 w 5431383"/>
              <a:gd name="connsiteY29" fmla="*/ 2671125 h 6662553"/>
              <a:gd name="connsiteX30" fmla="*/ 1117600 w 5431383"/>
              <a:gd name="connsiteY30" fmla="*/ 2685639 h 6662553"/>
              <a:gd name="connsiteX31" fmla="*/ 1001486 w 5431383"/>
              <a:gd name="connsiteY31" fmla="*/ 2700153 h 6662553"/>
              <a:gd name="connsiteX32" fmla="*/ 769258 w 5431383"/>
              <a:gd name="connsiteY32" fmla="*/ 2743696 h 6662553"/>
              <a:gd name="connsiteX33" fmla="*/ 711200 w 5431383"/>
              <a:gd name="connsiteY33" fmla="*/ 2758211 h 6662553"/>
              <a:gd name="connsiteX34" fmla="*/ 638629 w 5431383"/>
              <a:gd name="connsiteY34" fmla="*/ 2772725 h 6662553"/>
              <a:gd name="connsiteX35" fmla="*/ 595086 w 5431383"/>
              <a:gd name="connsiteY35" fmla="*/ 2787239 h 6662553"/>
              <a:gd name="connsiteX36" fmla="*/ 478972 w 5431383"/>
              <a:gd name="connsiteY36" fmla="*/ 2801753 h 6662553"/>
              <a:gd name="connsiteX37" fmla="*/ 420915 w 5431383"/>
              <a:gd name="connsiteY37" fmla="*/ 2816268 h 6662553"/>
              <a:gd name="connsiteX38" fmla="*/ 290286 w 5431383"/>
              <a:gd name="connsiteY38" fmla="*/ 2845296 h 6662553"/>
              <a:gd name="connsiteX39" fmla="*/ 188686 w 5431383"/>
              <a:gd name="connsiteY39" fmla="*/ 2903353 h 6662553"/>
              <a:gd name="connsiteX40" fmla="*/ 145143 w 5431383"/>
              <a:gd name="connsiteY40" fmla="*/ 2932382 h 6662553"/>
              <a:gd name="connsiteX41" fmla="*/ 87086 w 5431383"/>
              <a:gd name="connsiteY41" fmla="*/ 3019468 h 6662553"/>
              <a:gd name="connsiteX42" fmla="*/ 43543 w 5431383"/>
              <a:gd name="connsiteY42" fmla="*/ 3106553 h 6662553"/>
              <a:gd name="connsiteX43" fmla="*/ 29029 w 5431383"/>
              <a:gd name="connsiteY43" fmla="*/ 3193639 h 6662553"/>
              <a:gd name="connsiteX44" fmla="*/ 14515 w 5431383"/>
              <a:gd name="connsiteY44" fmla="*/ 3237182 h 6662553"/>
              <a:gd name="connsiteX45" fmla="*/ 0 w 5431383"/>
              <a:gd name="connsiteY45" fmla="*/ 3353296 h 6662553"/>
              <a:gd name="connsiteX46" fmla="*/ 14515 w 5431383"/>
              <a:gd name="connsiteY46" fmla="*/ 4195125 h 6662553"/>
              <a:gd name="connsiteX47" fmla="*/ 43543 w 5431383"/>
              <a:gd name="connsiteY47" fmla="*/ 4383811 h 6662553"/>
              <a:gd name="connsiteX48" fmla="*/ 87086 w 5431383"/>
              <a:gd name="connsiteY48" fmla="*/ 4645068 h 6662553"/>
              <a:gd name="connsiteX49" fmla="*/ 130629 w 5431383"/>
              <a:gd name="connsiteY49" fmla="*/ 4717639 h 6662553"/>
              <a:gd name="connsiteX50" fmla="*/ 159658 w 5431383"/>
              <a:gd name="connsiteY50" fmla="*/ 4775696 h 6662553"/>
              <a:gd name="connsiteX51" fmla="*/ 203200 w 5431383"/>
              <a:gd name="connsiteY51" fmla="*/ 4833753 h 6662553"/>
              <a:gd name="connsiteX52" fmla="*/ 246743 w 5431383"/>
              <a:gd name="connsiteY52" fmla="*/ 4920839 h 6662553"/>
              <a:gd name="connsiteX53" fmla="*/ 333829 w 5431383"/>
              <a:gd name="connsiteY53" fmla="*/ 5007925 h 6662553"/>
              <a:gd name="connsiteX54" fmla="*/ 406400 w 5431383"/>
              <a:gd name="connsiteY54" fmla="*/ 5095011 h 6662553"/>
              <a:gd name="connsiteX55" fmla="*/ 449943 w 5431383"/>
              <a:gd name="connsiteY55" fmla="*/ 5153068 h 6662553"/>
              <a:gd name="connsiteX56" fmla="*/ 493486 w 5431383"/>
              <a:gd name="connsiteY56" fmla="*/ 5196611 h 6662553"/>
              <a:gd name="connsiteX57" fmla="*/ 537029 w 5431383"/>
              <a:gd name="connsiteY57" fmla="*/ 5254668 h 6662553"/>
              <a:gd name="connsiteX58" fmla="*/ 595086 w 5431383"/>
              <a:gd name="connsiteY58" fmla="*/ 5298211 h 6662553"/>
              <a:gd name="connsiteX59" fmla="*/ 682172 w 5431383"/>
              <a:gd name="connsiteY59" fmla="*/ 5385296 h 6662553"/>
              <a:gd name="connsiteX60" fmla="*/ 725715 w 5431383"/>
              <a:gd name="connsiteY60" fmla="*/ 5414325 h 6662553"/>
              <a:gd name="connsiteX61" fmla="*/ 798286 w 5431383"/>
              <a:gd name="connsiteY61" fmla="*/ 5472382 h 6662553"/>
              <a:gd name="connsiteX62" fmla="*/ 856343 w 5431383"/>
              <a:gd name="connsiteY62" fmla="*/ 5501411 h 6662553"/>
              <a:gd name="connsiteX63" fmla="*/ 943429 w 5431383"/>
              <a:gd name="connsiteY63" fmla="*/ 5544953 h 6662553"/>
              <a:gd name="connsiteX64" fmla="*/ 1030515 w 5431383"/>
              <a:gd name="connsiteY64" fmla="*/ 5603011 h 6662553"/>
              <a:gd name="connsiteX65" fmla="*/ 1074058 w 5431383"/>
              <a:gd name="connsiteY65" fmla="*/ 5646553 h 6662553"/>
              <a:gd name="connsiteX66" fmla="*/ 1117600 w 5431383"/>
              <a:gd name="connsiteY66" fmla="*/ 5661068 h 6662553"/>
              <a:gd name="connsiteX67" fmla="*/ 1277258 w 5431383"/>
              <a:gd name="connsiteY67" fmla="*/ 5762668 h 6662553"/>
              <a:gd name="connsiteX68" fmla="*/ 1465943 w 5431383"/>
              <a:gd name="connsiteY68" fmla="*/ 5849753 h 6662553"/>
              <a:gd name="connsiteX69" fmla="*/ 1625600 w 5431383"/>
              <a:gd name="connsiteY69" fmla="*/ 5951353 h 6662553"/>
              <a:gd name="connsiteX70" fmla="*/ 1872343 w 5431383"/>
              <a:gd name="connsiteY70" fmla="*/ 6067468 h 6662553"/>
              <a:gd name="connsiteX71" fmla="*/ 2046515 w 5431383"/>
              <a:gd name="connsiteY71" fmla="*/ 6154553 h 6662553"/>
              <a:gd name="connsiteX72" fmla="*/ 2162629 w 5431383"/>
              <a:gd name="connsiteY72" fmla="*/ 6241639 h 6662553"/>
              <a:gd name="connsiteX73" fmla="*/ 2322286 w 5431383"/>
              <a:gd name="connsiteY73" fmla="*/ 6357753 h 6662553"/>
              <a:gd name="connsiteX74" fmla="*/ 2380343 w 5431383"/>
              <a:gd name="connsiteY74" fmla="*/ 6386782 h 6662553"/>
              <a:gd name="connsiteX75" fmla="*/ 2467429 w 5431383"/>
              <a:gd name="connsiteY75" fmla="*/ 6459353 h 6662553"/>
              <a:gd name="connsiteX76" fmla="*/ 2525486 w 5431383"/>
              <a:gd name="connsiteY76" fmla="*/ 6488382 h 6662553"/>
              <a:gd name="connsiteX77" fmla="*/ 2612572 w 5431383"/>
              <a:gd name="connsiteY77" fmla="*/ 6517411 h 6662553"/>
              <a:gd name="connsiteX78" fmla="*/ 2859315 w 5431383"/>
              <a:gd name="connsiteY78" fmla="*/ 6560953 h 6662553"/>
              <a:gd name="connsiteX79" fmla="*/ 2902858 w 5431383"/>
              <a:gd name="connsiteY79" fmla="*/ 6575468 h 6662553"/>
              <a:gd name="connsiteX80" fmla="*/ 3018972 w 5431383"/>
              <a:gd name="connsiteY80" fmla="*/ 6604496 h 6662553"/>
              <a:gd name="connsiteX81" fmla="*/ 3091543 w 5431383"/>
              <a:gd name="connsiteY81" fmla="*/ 6633525 h 6662553"/>
              <a:gd name="connsiteX82" fmla="*/ 3207658 w 5431383"/>
              <a:gd name="connsiteY82" fmla="*/ 6662553 h 6662553"/>
              <a:gd name="connsiteX83" fmla="*/ 3352800 w 5431383"/>
              <a:gd name="connsiteY83" fmla="*/ 6648039 h 6662553"/>
              <a:gd name="connsiteX84" fmla="*/ 3396343 w 5431383"/>
              <a:gd name="connsiteY84" fmla="*/ 6619011 h 6662553"/>
              <a:gd name="connsiteX85" fmla="*/ 3497943 w 5431383"/>
              <a:gd name="connsiteY85" fmla="*/ 6546439 h 6662553"/>
              <a:gd name="connsiteX86" fmla="*/ 3599543 w 5431383"/>
              <a:gd name="connsiteY86" fmla="*/ 6444839 h 6662553"/>
              <a:gd name="connsiteX87" fmla="*/ 3628572 w 5431383"/>
              <a:gd name="connsiteY87" fmla="*/ 6372268 h 6662553"/>
              <a:gd name="connsiteX88" fmla="*/ 3672115 w 5431383"/>
              <a:gd name="connsiteY88" fmla="*/ 6328725 h 6662553"/>
              <a:gd name="connsiteX89" fmla="*/ 3701143 w 5431383"/>
              <a:gd name="connsiteY89" fmla="*/ 6285182 h 6662553"/>
              <a:gd name="connsiteX90" fmla="*/ 3773715 w 5431383"/>
              <a:gd name="connsiteY90" fmla="*/ 6183582 h 6662553"/>
              <a:gd name="connsiteX91" fmla="*/ 3788229 w 5431383"/>
              <a:gd name="connsiteY91" fmla="*/ 6140039 h 6662553"/>
              <a:gd name="connsiteX92" fmla="*/ 3846286 w 5431383"/>
              <a:gd name="connsiteY92" fmla="*/ 6052953 h 6662553"/>
              <a:gd name="connsiteX93" fmla="*/ 3860800 w 5431383"/>
              <a:gd name="connsiteY93" fmla="*/ 5994896 h 6662553"/>
              <a:gd name="connsiteX94" fmla="*/ 3918858 w 5431383"/>
              <a:gd name="connsiteY94" fmla="*/ 5907811 h 6662553"/>
              <a:gd name="connsiteX95" fmla="*/ 3933372 w 5431383"/>
              <a:gd name="connsiteY95" fmla="*/ 5835239 h 6662553"/>
              <a:gd name="connsiteX96" fmla="*/ 3947886 w 5431383"/>
              <a:gd name="connsiteY96" fmla="*/ 5733639 h 6662553"/>
              <a:gd name="connsiteX97" fmla="*/ 3976915 w 5431383"/>
              <a:gd name="connsiteY97" fmla="*/ 5646553 h 6662553"/>
              <a:gd name="connsiteX98" fmla="*/ 3991429 w 5431383"/>
              <a:gd name="connsiteY98" fmla="*/ 5603011 h 6662553"/>
              <a:gd name="connsiteX99" fmla="*/ 4020458 w 5431383"/>
              <a:gd name="connsiteY99" fmla="*/ 5544953 h 6662553"/>
              <a:gd name="connsiteX100" fmla="*/ 4078515 w 5431383"/>
              <a:gd name="connsiteY100" fmla="*/ 5414325 h 6662553"/>
              <a:gd name="connsiteX101" fmla="*/ 4136572 w 5431383"/>
              <a:gd name="connsiteY101" fmla="*/ 5312725 h 6662553"/>
              <a:gd name="connsiteX102" fmla="*/ 4165600 w 5431383"/>
              <a:gd name="connsiteY102" fmla="*/ 5269182 h 6662553"/>
              <a:gd name="connsiteX103" fmla="*/ 4238172 w 5431383"/>
              <a:gd name="connsiteY103" fmla="*/ 5167582 h 6662553"/>
              <a:gd name="connsiteX104" fmla="*/ 4296229 w 5431383"/>
              <a:gd name="connsiteY104" fmla="*/ 5065982 h 6662553"/>
              <a:gd name="connsiteX105" fmla="*/ 4354286 w 5431383"/>
              <a:gd name="connsiteY105" fmla="*/ 4949868 h 6662553"/>
              <a:gd name="connsiteX106" fmla="*/ 4397829 w 5431383"/>
              <a:gd name="connsiteY106" fmla="*/ 4891811 h 6662553"/>
              <a:gd name="connsiteX107" fmla="*/ 4455886 w 5431383"/>
              <a:gd name="connsiteY107" fmla="*/ 4804725 h 6662553"/>
              <a:gd name="connsiteX108" fmla="*/ 4499429 w 5431383"/>
              <a:gd name="connsiteY108" fmla="*/ 4703125 h 6662553"/>
              <a:gd name="connsiteX109" fmla="*/ 4528458 w 5431383"/>
              <a:gd name="connsiteY109" fmla="*/ 4645068 h 6662553"/>
              <a:gd name="connsiteX110" fmla="*/ 4572000 w 5431383"/>
              <a:gd name="connsiteY110" fmla="*/ 4601525 h 6662553"/>
              <a:gd name="connsiteX111" fmla="*/ 4644572 w 5431383"/>
              <a:gd name="connsiteY111" fmla="*/ 4514439 h 6662553"/>
              <a:gd name="connsiteX112" fmla="*/ 4746172 w 5431383"/>
              <a:gd name="connsiteY112" fmla="*/ 4354782 h 6662553"/>
              <a:gd name="connsiteX113" fmla="*/ 4746172 w 5431383"/>
              <a:gd name="connsiteY113" fmla="*/ 4354782 h 6662553"/>
              <a:gd name="connsiteX114" fmla="*/ 4804229 w 5431383"/>
              <a:gd name="connsiteY114" fmla="*/ 4253182 h 6662553"/>
              <a:gd name="connsiteX115" fmla="*/ 4876800 w 5431383"/>
              <a:gd name="connsiteY115" fmla="*/ 4137068 h 6662553"/>
              <a:gd name="connsiteX116" fmla="*/ 4905829 w 5431383"/>
              <a:gd name="connsiteY116" fmla="*/ 4093525 h 6662553"/>
              <a:gd name="connsiteX117" fmla="*/ 4934858 w 5431383"/>
              <a:gd name="connsiteY117" fmla="*/ 4020953 h 6662553"/>
              <a:gd name="connsiteX118" fmla="*/ 4992915 w 5431383"/>
              <a:gd name="connsiteY118" fmla="*/ 3933868 h 6662553"/>
              <a:gd name="connsiteX119" fmla="*/ 5021943 w 5431383"/>
              <a:gd name="connsiteY119" fmla="*/ 3890325 h 6662553"/>
              <a:gd name="connsiteX120" fmla="*/ 5065486 w 5431383"/>
              <a:gd name="connsiteY120" fmla="*/ 3846782 h 6662553"/>
              <a:gd name="connsiteX121" fmla="*/ 5094515 w 5431383"/>
              <a:gd name="connsiteY121" fmla="*/ 3788725 h 6662553"/>
              <a:gd name="connsiteX122" fmla="*/ 5196115 w 5431383"/>
              <a:gd name="connsiteY122" fmla="*/ 3643582 h 6662553"/>
              <a:gd name="connsiteX123" fmla="*/ 5268686 w 5431383"/>
              <a:gd name="connsiteY123" fmla="*/ 3527468 h 6662553"/>
              <a:gd name="connsiteX124" fmla="*/ 5312229 w 5431383"/>
              <a:gd name="connsiteY124" fmla="*/ 3425868 h 6662553"/>
              <a:gd name="connsiteX125" fmla="*/ 5341258 w 5431383"/>
              <a:gd name="connsiteY125" fmla="*/ 3382325 h 6662553"/>
              <a:gd name="connsiteX126" fmla="*/ 5355772 w 5431383"/>
              <a:gd name="connsiteY126" fmla="*/ 3324268 h 6662553"/>
              <a:gd name="connsiteX127" fmla="*/ 5370286 w 5431383"/>
              <a:gd name="connsiteY127" fmla="*/ 3280725 h 6662553"/>
              <a:gd name="connsiteX128" fmla="*/ 5413829 w 5431383"/>
              <a:gd name="connsiteY128" fmla="*/ 3121068 h 6662553"/>
              <a:gd name="connsiteX129" fmla="*/ 5413829 w 5431383"/>
              <a:gd name="connsiteY129" fmla="*/ 2482439 h 6662553"/>
              <a:gd name="connsiteX130" fmla="*/ 5370286 w 5431383"/>
              <a:gd name="connsiteY130" fmla="*/ 2192153 h 6662553"/>
              <a:gd name="connsiteX131" fmla="*/ 5355772 w 5431383"/>
              <a:gd name="connsiteY131" fmla="*/ 2076039 h 6662553"/>
              <a:gd name="connsiteX132" fmla="*/ 5326743 w 5431383"/>
              <a:gd name="connsiteY132" fmla="*/ 1959925 h 6662553"/>
              <a:gd name="connsiteX133" fmla="*/ 5283200 w 5431383"/>
              <a:gd name="connsiteY133" fmla="*/ 1858325 h 6662553"/>
              <a:gd name="connsiteX134" fmla="*/ 5225143 w 5431383"/>
              <a:gd name="connsiteY134" fmla="*/ 1771239 h 6662553"/>
              <a:gd name="connsiteX135" fmla="*/ 5123543 w 5431383"/>
              <a:gd name="connsiteY135" fmla="*/ 1669639 h 6662553"/>
              <a:gd name="connsiteX136" fmla="*/ 5080000 w 5431383"/>
              <a:gd name="connsiteY136" fmla="*/ 1640611 h 6662553"/>
              <a:gd name="connsiteX137" fmla="*/ 4992915 w 5431383"/>
              <a:gd name="connsiteY137" fmla="*/ 1582553 h 6662553"/>
              <a:gd name="connsiteX138" fmla="*/ 4905829 w 5431383"/>
              <a:gd name="connsiteY138" fmla="*/ 1524496 h 6662553"/>
              <a:gd name="connsiteX139" fmla="*/ 4775200 w 5431383"/>
              <a:gd name="connsiteY139" fmla="*/ 1495468 h 6662553"/>
              <a:gd name="connsiteX140" fmla="*/ 4673600 w 5431383"/>
              <a:gd name="connsiteY140" fmla="*/ 1437411 h 6662553"/>
              <a:gd name="connsiteX141" fmla="*/ 4601029 w 5431383"/>
              <a:gd name="connsiteY141" fmla="*/ 1408382 h 6662553"/>
              <a:gd name="connsiteX142" fmla="*/ 4542972 w 5431383"/>
              <a:gd name="connsiteY142" fmla="*/ 1364839 h 6662553"/>
              <a:gd name="connsiteX143" fmla="*/ 4426858 w 5431383"/>
              <a:gd name="connsiteY143" fmla="*/ 1306782 h 6662553"/>
              <a:gd name="connsiteX144" fmla="*/ 4252686 w 5431383"/>
              <a:gd name="connsiteY144" fmla="*/ 1161639 h 6662553"/>
              <a:gd name="connsiteX145" fmla="*/ 4151086 w 5431383"/>
              <a:gd name="connsiteY145" fmla="*/ 1103582 h 6662553"/>
              <a:gd name="connsiteX146" fmla="*/ 3991429 w 5431383"/>
              <a:gd name="connsiteY146" fmla="*/ 958439 h 6662553"/>
              <a:gd name="connsiteX147" fmla="*/ 3904343 w 5431383"/>
              <a:gd name="connsiteY147" fmla="*/ 885868 h 6662553"/>
              <a:gd name="connsiteX148" fmla="*/ 3773715 w 5431383"/>
              <a:gd name="connsiteY148" fmla="*/ 784268 h 6662553"/>
              <a:gd name="connsiteX149" fmla="*/ 3686629 w 5431383"/>
              <a:gd name="connsiteY149" fmla="*/ 668153 h 6662553"/>
              <a:gd name="connsiteX150" fmla="*/ 3643086 w 5431383"/>
              <a:gd name="connsiteY150" fmla="*/ 624611 h 6662553"/>
              <a:gd name="connsiteX151" fmla="*/ 3541486 w 5431383"/>
              <a:gd name="connsiteY151" fmla="*/ 523011 h 6662553"/>
              <a:gd name="connsiteX152" fmla="*/ 3512458 w 5431383"/>
              <a:gd name="connsiteY152" fmla="*/ 479468 h 6662553"/>
              <a:gd name="connsiteX153" fmla="*/ 3468915 w 5431383"/>
              <a:gd name="connsiteY153" fmla="*/ 421411 h 6662553"/>
              <a:gd name="connsiteX154" fmla="*/ 3454400 w 5431383"/>
              <a:gd name="connsiteY154" fmla="*/ 377868 h 6662553"/>
              <a:gd name="connsiteX155" fmla="*/ 3410858 w 5431383"/>
              <a:gd name="connsiteY155" fmla="*/ 319811 h 6662553"/>
              <a:gd name="connsiteX156" fmla="*/ 3381829 w 5431383"/>
              <a:gd name="connsiteY156" fmla="*/ 232725 h 6662553"/>
              <a:gd name="connsiteX157" fmla="*/ 3367315 w 5431383"/>
              <a:gd name="connsiteY157" fmla="*/ 160153 h 6662553"/>
              <a:gd name="connsiteX158" fmla="*/ 3338286 w 5431383"/>
              <a:gd name="connsiteY158" fmla="*/ 73068 h 6662553"/>
              <a:gd name="connsiteX159" fmla="*/ 3164115 w 5431383"/>
              <a:gd name="connsiteY159" fmla="*/ 496 h 666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5431383" h="6662553">
                <a:moveTo>
                  <a:pt x="3164115" y="496"/>
                </a:moveTo>
                <a:cubicBezTo>
                  <a:pt x="3060096" y="-4342"/>
                  <a:pt x="2863932" y="27399"/>
                  <a:pt x="2714172" y="44039"/>
                </a:cubicBezTo>
                <a:cubicBezTo>
                  <a:pt x="2689653" y="46763"/>
                  <a:pt x="2664058" y="48345"/>
                  <a:pt x="2641600" y="58553"/>
                </a:cubicBezTo>
                <a:cubicBezTo>
                  <a:pt x="2609839" y="72990"/>
                  <a:pt x="2583543" y="97259"/>
                  <a:pt x="2554515" y="116611"/>
                </a:cubicBezTo>
                <a:cubicBezTo>
                  <a:pt x="2540001" y="126287"/>
                  <a:pt x="2527521" y="140123"/>
                  <a:pt x="2510972" y="145639"/>
                </a:cubicBezTo>
                <a:lnTo>
                  <a:pt x="2423886" y="174668"/>
                </a:lnTo>
                <a:lnTo>
                  <a:pt x="2380343" y="189182"/>
                </a:lnTo>
                <a:cubicBezTo>
                  <a:pt x="2264227" y="266594"/>
                  <a:pt x="2404534" y="164991"/>
                  <a:pt x="2307772" y="261753"/>
                </a:cubicBezTo>
                <a:cubicBezTo>
                  <a:pt x="2295437" y="274088"/>
                  <a:pt x="2278743" y="281106"/>
                  <a:pt x="2264229" y="290782"/>
                </a:cubicBezTo>
                <a:cubicBezTo>
                  <a:pt x="2189200" y="403326"/>
                  <a:pt x="2217204" y="344772"/>
                  <a:pt x="2177143" y="464953"/>
                </a:cubicBezTo>
                <a:lnTo>
                  <a:pt x="2162629" y="508496"/>
                </a:lnTo>
                <a:cubicBezTo>
                  <a:pt x="2157791" y="542363"/>
                  <a:pt x="2153317" y="576283"/>
                  <a:pt x="2148115" y="610096"/>
                </a:cubicBezTo>
                <a:cubicBezTo>
                  <a:pt x="2143640" y="639183"/>
                  <a:pt x="2136681" y="667915"/>
                  <a:pt x="2133600" y="697182"/>
                </a:cubicBezTo>
                <a:cubicBezTo>
                  <a:pt x="2115442" y="869681"/>
                  <a:pt x="2126249" y="864752"/>
                  <a:pt x="2104572" y="1016496"/>
                </a:cubicBezTo>
                <a:cubicBezTo>
                  <a:pt x="2101083" y="1040918"/>
                  <a:pt x="2094896" y="1064877"/>
                  <a:pt x="2090058" y="1089068"/>
                </a:cubicBezTo>
                <a:cubicBezTo>
                  <a:pt x="2085220" y="1171316"/>
                  <a:pt x="2082385" y="1253706"/>
                  <a:pt x="2075543" y="1335811"/>
                </a:cubicBezTo>
                <a:cubicBezTo>
                  <a:pt x="2072702" y="1369903"/>
                  <a:pt x="2064674" y="1403395"/>
                  <a:pt x="2061029" y="1437411"/>
                </a:cubicBezTo>
                <a:cubicBezTo>
                  <a:pt x="2050156" y="1538890"/>
                  <a:pt x="2056753" y="1643198"/>
                  <a:pt x="2032000" y="1742211"/>
                </a:cubicBezTo>
                <a:cubicBezTo>
                  <a:pt x="2027162" y="1761563"/>
                  <a:pt x="2024490" y="1781590"/>
                  <a:pt x="2017486" y="1800268"/>
                </a:cubicBezTo>
                <a:cubicBezTo>
                  <a:pt x="2009889" y="1820527"/>
                  <a:pt x="1997245" y="1838553"/>
                  <a:pt x="1988458" y="1858325"/>
                </a:cubicBezTo>
                <a:cubicBezTo>
                  <a:pt x="1977877" y="1882133"/>
                  <a:pt x="1971781" y="1907956"/>
                  <a:pt x="1959429" y="1930896"/>
                </a:cubicBezTo>
                <a:cubicBezTo>
                  <a:pt x="1937790" y="1971083"/>
                  <a:pt x="1911362" y="2008504"/>
                  <a:pt x="1886858" y="2047011"/>
                </a:cubicBezTo>
                <a:cubicBezTo>
                  <a:pt x="1868127" y="2076445"/>
                  <a:pt x="1848152" y="2105067"/>
                  <a:pt x="1828800" y="2134096"/>
                </a:cubicBezTo>
                <a:cubicBezTo>
                  <a:pt x="1796380" y="2182726"/>
                  <a:pt x="1745214" y="2261225"/>
                  <a:pt x="1712686" y="2293753"/>
                </a:cubicBezTo>
                <a:cubicBezTo>
                  <a:pt x="1683657" y="2322782"/>
                  <a:pt x="1648372" y="2346681"/>
                  <a:pt x="1625600" y="2380839"/>
                </a:cubicBezTo>
                <a:cubicBezTo>
                  <a:pt x="1597058" y="2423654"/>
                  <a:pt x="1594938" y="2433002"/>
                  <a:pt x="1553029" y="2467925"/>
                </a:cubicBezTo>
                <a:cubicBezTo>
                  <a:pt x="1539628" y="2479092"/>
                  <a:pt x="1524000" y="2487277"/>
                  <a:pt x="1509486" y="2496953"/>
                </a:cubicBezTo>
                <a:cubicBezTo>
                  <a:pt x="1455852" y="2577406"/>
                  <a:pt x="1511145" y="2513772"/>
                  <a:pt x="1436915" y="2555011"/>
                </a:cubicBezTo>
                <a:cubicBezTo>
                  <a:pt x="1287196" y="2638188"/>
                  <a:pt x="1404811" y="2594741"/>
                  <a:pt x="1306286" y="2627582"/>
                </a:cubicBezTo>
                <a:cubicBezTo>
                  <a:pt x="1226857" y="2680535"/>
                  <a:pt x="1294566" y="2644441"/>
                  <a:pt x="1161143" y="2671125"/>
                </a:cubicBezTo>
                <a:cubicBezTo>
                  <a:pt x="1146141" y="2674125"/>
                  <a:pt x="1132653" y="2682902"/>
                  <a:pt x="1117600" y="2685639"/>
                </a:cubicBezTo>
                <a:cubicBezTo>
                  <a:pt x="1079223" y="2692616"/>
                  <a:pt x="1040191" y="2695315"/>
                  <a:pt x="1001486" y="2700153"/>
                </a:cubicBezTo>
                <a:cubicBezTo>
                  <a:pt x="847531" y="2738642"/>
                  <a:pt x="924960" y="2724234"/>
                  <a:pt x="769258" y="2743696"/>
                </a:cubicBezTo>
                <a:cubicBezTo>
                  <a:pt x="749905" y="2748534"/>
                  <a:pt x="730673" y="2753884"/>
                  <a:pt x="711200" y="2758211"/>
                </a:cubicBezTo>
                <a:cubicBezTo>
                  <a:pt x="687118" y="2763563"/>
                  <a:pt x="662562" y="2766742"/>
                  <a:pt x="638629" y="2772725"/>
                </a:cubicBezTo>
                <a:cubicBezTo>
                  <a:pt x="623786" y="2776436"/>
                  <a:pt x="610139" y="2784502"/>
                  <a:pt x="595086" y="2787239"/>
                </a:cubicBezTo>
                <a:cubicBezTo>
                  <a:pt x="556709" y="2794216"/>
                  <a:pt x="517677" y="2796915"/>
                  <a:pt x="478972" y="2801753"/>
                </a:cubicBezTo>
                <a:cubicBezTo>
                  <a:pt x="459620" y="2806591"/>
                  <a:pt x="440388" y="2811941"/>
                  <a:pt x="420915" y="2816268"/>
                </a:cubicBezTo>
                <a:cubicBezTo>
                  <a:pt x="255031" y="2853131"/>
                  <a:pt x="431911" y="2809890"/>
                  <a:pt x="290286" y="2845296"/>
                </a:cubicBezTo>
                <a:cubicBezTo>
                  <a:pt x="184200" y="2916021"/>
                  <a:pt x="317591" y="2829693"/>
                  <a:pt x="188686" y="2903353"/>
                </a:cubicBezTo>
                <a:cubicBezTo>
                  <a:pt x="173540" y="2912008"/>
                  <a:pt x="159657" y="2922706"/>
                  <a:pt x="145143" y="2932382"/>
                </a:cubicBezTo>
                <a:cubicBezTo>
                  <a:pt x="125791" y="2961411"/>
                  <a:pt x="98118" y="2986370"/>
                  <a:pt x="87086" y="3019468"/>
                </a:cubicBezTo>
                <a:cubicBezTo>
                  <a:pt x="67056" y="3079560"/>
                  <a:pt x="81059" y="3050281"/>
                  <a:pt x="43543" y="3106553"/>
                </a:cubicBezTo>
                <a:cubicBezTo>
                  <a:pt x="38705" y="3135582"/>
                  <a:pt x="35413" y="3164911"/>
                  <a:pt x="29029" y="3193639"/>
                </a:cubicBezTo>
                <a:cubicBezTo>
                  <a:pt x="25710" y="3208574"/>
                  <a:pt x="17252" y="3222129"/>
                  <a:pt x="14515" y="3237182"/>
                </a:cubicBezTo>
                <a:cubicBezTo>
                  <a:pt x="7537" y="3275559"/>
                  <a:pt x="4838" y="3314591"/>
                  <a:pt x="0" y="3353296"/>
                </a:cubicBezTo>
                <a:cubicBezTo>
                  <a:pt x="4838" y="3633906"/>
                  <a:pt x="5884" y="3914606"/>
                  <a:pt x="14515" y="4195125"/>
                </a:cubicBezTo>
                <a:cubicBezTo>
                  <a:pt x="15433" y="4224960"/>
                  <a:pt x="38681" y="4349776"/>
                  <a:pt x="43543" y="4383811"/>
                </a:cubicBezTo>
                <a:cubicBezTo>
                  <a:pt x="49923" y="4428467"/>
                  <a:pt x="68441" y="4613992"/>
                  <a:pt x="87086" y="4645068"/>
                </a:cubicBezTo>
                <a:cubicBezTo>
                  <a:pt x="101600" y="4669258"/>
                  <a:pt x="116929" y="4692979"/>
                  <a:pt x="130629" y="4717639"/>
                </a:cubicBezTo>
                <a:cubicBezTo>
                  <a:pt x="141137" y="4736553"/>
                  <a:pt x="148191" y="4757348"/>
                  <a:pt x="159658" y="4775696"/>
                </a:cubicBezTo>
                <a:cubicBezTo>
                  <a:pt x="172479" y="4796209"/>
                  <a:pt x="188686" y="4814401"/>
                  <a:pt x="203200" y="4833753"/>
                </a:cubicBezTo>
                <a:cubicBezTo>
                  <a:pt x="216650" y="4874101"/>
                  <a:pt x="216733" y="4887077"/>
                  <a:pt x="246743" y="4920839"/>
                </a:cubicBezTo>
                <a:cubicBezTo>
                  <a:pt x="274017" y="4951522"/>
                  <a:pt x="311057" y="4973767"/>
                  <a:pt x="333829" y="5007925"/>
                </a:cubicBezTo>
                <a:cubicBezTo>
                  <a:pt x="397987" y="5104161"/>
                  <a:pt x="322585" y="4997226"/>
                  <a:pt x="406400" y="5095011"/>
                </a:cubicBezTo>
                <a:cubicBezTo>
                  <a:pt x="422143" y="5113378"/>
                  <a:pt x="434200" y="5134701"/>
                  <a:pt x="449943" y="5153068"/>
                </a:cubicBezTo>
                <a:cubicBezTo>
                  <a:pt x="463301" y="5168653"/>
                  <a:pt x="480128" y="5181026"/>
                  <a:pt x="493486" y="5196611"/>
                </a:cubicBezTo>
                <a:cubicBezTo>
                  <a:pt x="509229" y="5214978"/>
                  <a:pt x="519924" y="5237563"/>
                  <a:pt x="537029" y="5254668"/>
                </a:cubicBezTo>
                <a:cubicBezTo>
                  <a:pt x="554134" y="5271773"/>
                  <a:pt x="577105" y="5282028"/>
                  <a:pt x="595086" y="5298211"/>
                </a:cubicBezTo>
                <a:cubicBezTo>
                  <a:pt x="625600" y="5325674"/>
                  <a:pt x="648014" y="5362524"/>
                  <a:pt x="682172" y="5385296"/>
                </a:cubicBezTo>
                <a:cubicBezTo>
                  <a:pt x="696686" y="5394972"/>
                  <a:pt x="711760" y="5403858"/>
                  <a:pt x="725715" y="5414325"/>
                </a:cubicBezTo>
                <a:cubicBezTo>
                  <a:pt x="750498" y="5432912"/>
                  <a:pt x="772510" y="5455198"/>
                  <a:pt x="798286" y="5472382"/>
                </a:cubicBezTo>
                <a:cubicBezTo>
                  <a:pt x="816289" y="5484384"/>
                  <a:pt x="837557" y="5490676"/>
                  <a:pt x="856343" y="5501411"/>
                </a:cubicBezTo>
                <a:cubicBezTo>
                  <a:pt x="935121" y="5546427"/>
                  <a:pt x="863599" y="5518343"/>
                  <a:pt x="943429" y="5544953"/>
                </a:cubicBezTo>
                <a:cubicBezTo>
                  <a:pt x="1082329" y="5683853"/>
                  <a:pt x="904487" y="5518993"/>
                  <a:pt x="1030515" y="5603011"/>
                </a:cubicBezTo>
                <a:cubicBezTo>
                  <a:pt x="1047594" y="5614397"/>
                  <a:pt x="1056979" y="5635167"/>
                  <a:pt x="1074058" y="5646553"/>
                </a:cubicBezTo>
                <a:cubicBezTo>
                  <a:pt x="1086788" y="5655040"/>
                  <a:pt x="1104317" y="5653477"/>
                  <a:pt x="1117600" y="5661068"/>
                </a:cubicBezTo>
                <a:cubicBezTo>
                  <a:pt x="1172370" y="5692365"/>
                  <a:pt x="1221791" y="5732624"/>
                  <a:pt x="1277258" y="5762668"/>
                </a:cubicBezTo>
                <a:cubicBezTo>
                  <a:pt x="1338167" y="5795660"/>
                  <a:pt x="1405034" y="5816761"/>
                  <a:pt x="1465943" y="5849753"/>
                </a:cubicBezTo>
                <a:cubicBezTo>
                  <a:pt x="1521410" y="5879797"/>
                  <a:pt x="1571509" y="5918898"/>
                  <a:pt x="1625600" y="5951353"/>
                </a:cubicBezTo>
                <a:cubicBezTo>
                  <a:pt x="1841007" y="6080598"/>
                  <a:pt x="1669222" y="5976064"/>
                  <a:pt x="1872343" y="6067468"/>
                </a:cubicBezTo>
                <a:cubicBezTo>
                  <a:pt x="1931536" y="6094105"/>
                  <a:pt x="2046515" y="6154553"/>
                  <a:pt x="2046515" y="6154553"/>
                </a:cubicBezTo>
                <a:cubicBezTo>
                  <a:pt x="2129689" y="6237727"/>
                  <a:pt x="2045405" y="6160483"/>
                  <a:pt x="2162629" y="6241639"/>
                </a:cubicBezTo>
                <a:cubicBezTo>
                  <a:pt x="2171693" y="6247914"/>
                  <a:pt x="2282116" y="6334799"/>
                  <a:pt x="2322286" y="6357753"/>
                </a:cubicBezTo>
                <a:cubicBezTo>
                  <a:pt x="2341072" y="6368488"/>
                  <a:pt x="2361557" y="6376047"/>
                  <a:pt x="2380343" y="6386782"/>
                </a:cubicBezTo>
                <a:cubicBezTo>
                  <a:pt x="2495525" y="6452601"/>
                  <a:pt x="2347351" y="6373584"/>
                  <a:pt x="2467429" y="6459353"/>
                </a:cubicBezTo>
                <a:cubicBezTo>
                  <a:pt x="2485035" y="6471929"/>
                  <a:pt x="2505397" y="6480346"/>
                  <a:pt x="2525486" y="6488382"/>
                </a:cubicBezTo>
                <a:cubicBezTo>
                  <a:pt x="2553896" y="6499746"/>
                  <a:pt x="2582567" y="6511410"/>
                  <a:pt x="2612572" y="6517411"/>
                </a:cubicBezTo>
                <a:cubicBezTo>
                  <a:pt x="2791261" y="6553148"/>
                  <a:pt x="2708872" y="6539462"/>
                  <a:pt x="2859315" y="6560953"/>
                </a:cubicBezTo>
                <a:cubicBezTo>
                  <a:pt x="2873829" y="6565791"/>
                  <a:pt x="2888098" y="6571442"/>
                  <a:pt x="2902858" y="6575468"/>
                </a:cubicBezTo>
                <a:cubicBezTo>
                  <a:pt x="2941348" y="6585965"/>
                  <a:pt x="2981930" y="6589679"/>
                  <a:pt x="3018972" y="6604496"/>
                </a:cubicBezTo>
                <a:cubicBezTo>
                  <a:pt x="3043162" y="6614172"/>
                  <a:pt x="3066641" y="6625863"/>
                  <a:pt x="3091543" y="6633525"/>
                </a:cubicBezTo>
                <a:cubicBezTo>
                  <a:pt x="3129675" y="6645258"/>
                  <a:pt x="3207658" y="6662553"/>
                  <a:pt x="3207658" y="6662553"/>
                </a:cubicBezTo>
                <a:cubicBezTo>
                  <a:pt x="3256039" y="6657715"/>
                  <a:pt x="3305423" y="6658972"/>
                  <a:pt x="3352800" y="6648039"/>
                </a:cubicBezTo>
                <a:cubicBezTo>
                  <a:pt x="3369797" y="6644117"/>
                  <a:pt x="3381197" y="6627666"/>
                  <a:pt x="3396343" y="6619011"/>
                </a:cubicBezTo>
                <a:cubicBezTo>
                  <a:pt x="3533071" y="6540881"/>
                  <a:pt x="3381884" y="6643154"/>
                  <a:pt x="3497943" y="6546439"/>
                </a:cubicBezTo>
                <a:cubicBezTo>
                  <a:pt x="3561714" y="6493297"/>
                  <a:pt x="3540442" y="6543340"/>
                  <a:pt x="3599543" y="6444839"/>
                </a:cubicBezTo>
                <a:cubicBezTo>
                  <a:pt x="3612948" y="6422498"/>
                  <a:pt x="3614763" y="6394362"/>
                  <a:pt x="3628572" y="6372268"/>
                </a:cubicBezTo>
                <a:cubicBezTo>
                  <a:pt x="3639451" y="6354862"/>
                  <a:pt x="3658974" y="6344494"/>
                  <a:pt x="3672115" y="6328725"/>
                </a:cubicBezTo>
                <a:cubicBezTo>
                  <a:pt x="3683282" y="6315324"/>
                  <a:pt x="3691004" y="6299377"/>
                  <a:pt x="3701143" y="6285182"/>
                </a:cubicBezTo>
                <a:cubicBezTo>
                  <a:pt x="3791177" y="6159134"/>
                  <a:pt x="3705290" y="6286218"/>
                  <a:pt x="3773715" y="6183582"/>
                </a:cubicBezTo>
                <a:cubicBezTo>
                  <a:pt x="3778553" y="6169068"/>
                  <a:pt x="3780799" y="6153413"/>
                  <a:pt x="3788229" y="6140039"/>
                </a:cubicBezTo>
                <a:cubicBezTo>
                  <a:pt x="3805172" y="6109541"/>
                  <a:pt x="3846286" y="6052953"/>
                  <a:pt x="3846286" y="6052953"/>
                </a:cubicBezTo>
                <a:cubicBezTo>
                  <a:pt x="3851124" y="6033601"/>
                  <a:pt x="3850903" y="6012216"/>
                  <a:pt x="3860800" y="5994896"/>
                </a:cubicBezTo>
                <a:cubicBezTo>
                  <a:pt x="3920754" y="5889976"/>
                  <a:pt x="3893683" y="6008510"/>
                  <a:pt x="3918858" y="5907811"/>
                </a:cubicBezTo>
                <a:cubicBezTo>
                  <a:pt x="3924841" y="5883878"/>
                  <a:pt x="3929316" y="5859573"/>
                  <a:pt x="3933372" y="5835239"/>
                </a:cubicBezTo>
                <a:cubicBezTo>
                  <a:pt x="3938996" y="5801494"/>
                  <a:pt x="3940193" y="5766973"/>
                  <a:pt x="3947886" y="5733639"/>
                </a:cubicBezTo>
                <a:cubicBezTo>
                  <a:pt x="3954766" y="5703824"/>
                  <a:pt x="3967239" y="5675582"/>
                  <a:pt x="3976915" y="5646553"/>
                </a:cubicBezTo>
                <a:cubicBezTo>
                  <a:pt x="3981753" y="5632039"/>
                  <a:pt x="3984587" y="5616695"/>
                  <a:pt x="3991429" y="5603011"/>
                </a:cubicBezTo>
                <a:cubicBezTo>
                  <a:pt x="4001105" y="5583658"/>
                  <a:pt x="4012422" y="5565042"/>
                  <a:pt x="4020458" y="5544953"/>
                </a:cubicBezTo>
                <a:cubicBezTo>
                  <a:pt x="4072275" y="5415410"/>
                  <a:pt x="4022666" y="5498098"/>
                  <a:pt x="4078515" y="5414325"/>
                </a:cubicBezTo>
                <a:cubicBezTo>
                  <a:pt x="4102068" y="5343664"/>
                  <a:pt x="4081652" y="5389613"/>
                  <a:pt x="4136572" y="5312725"/>
                </a:cubicBezTo>
                <a:cubicBezTo>
                  <a:pt x="4146711" y="5298530"/>
                  <a:pt x="4155461" y="5283377"/>
                  <a:pt x="4165600" y="5269182"/>
                </a:cubicBezTo>
                <a:cubicBezTo>
                  <a:pt x="4255634" y="5143134"/>
                  <a:pt x="4169747" y="5270218"/>
                  <a:pt x="4238172" y="5167582"/>
                </a:cubicBezTo>
                <a:cubicBezTo>
                  <a:pt x="4273302" y="5062191"/>
                  <a:pt x="4223005" y="5197783"/>
                  <a:pt x="4296229" y="5065982"/>
                </a:cubicBezTo>
                <a:cubicBezTo>
                  <a:pt x="4377636" y="4919450"/>
                  <a:pt x="4280075" y="5053764"/>
                  <a:pt x="4354286" y="4949868"/>
                </a:cubicBezTo>
                <a:cubicBezTo>
                  <a:pt x="4368346" y="4930183"/>
                  <a:pt x="4383957" y="4911629"/>
                  <a:pt x="4397829" y="4891811"/>
                </a:cubicBezTo>
                <a:cubicBezTo>
                  <a:pt x="4417836" y="4863230"/>
                  <a:pt x="4455886" y="4804725"/>
                  <a:pt x="4455886" y="4804725"/>
                </a:cubicBezTo>
                <a:cubicBezTo>
                  <a:pt x="4479725" y="4709369"/>
                  <a:pt x="4454880" y="4781084"/>
                  <a:pt x="4499429" y="4703125"/>
                </a:cubicBezTo>
                <a:cubicBezTo>
                  <a:pt x="4510164" y="4684339"/>
                  <a:pt x="4515882" y="4662674"/>
                  <a:pt x="4528458" y="4645068"/>
                </a:cubicBezTo>
                <a:cubicBezTo>
                  <a:pt x="4540389" y="4628365"/>
                  <a:pt x="4560069" y="4618228"/>
                  <a:pt x="4572000" y="4601525"/>
                </a:cubicBezTo>
                <a:cubicBezTo>
                  <a:pt x="4638962" y="4507777"/>
                  <a:pt x="4558733" y="4571666"/>
                  <a:pt x="4644572" y="4514439"/>
                </a:cubicBezTo>
                <a:cubicBezTo>
                  <a:pt x="4674385" y="4424998"/>
                  <a:pt x="4649906" y="4483136"/>
                  <a:pt x="4746172" y="4354782"/>
                </a:cubicBezTo>
                <a:lnTo>
                  <a:pt x="4746172" y="4354782"/>
                </a:lnTo>
                <a:cubicBezTo>
                  <a:pt x="4791484" y="4264156"/>
                  <a:pt x="4756359" y="4328407"/>
                  <a:pt x="4804229" y="4253182"/>
                </a:cubicBezTo>
                <a:cubicBezTo>
                  <a:pt x="4828733" y="4214675"/>
                  <a:pt x="4852296" y="4175575"/>
                  <a:pt x="4876800" y="4137068"/>
                </a:cubicBezTo>
                <a:cubicBezTo>
                  <a:pt x="4886165" y="4122351"/>
                  <a:pt x="4899350" y="4109721"/>
                  <a:pt x="4905829" y="4093525"/>
                </a:cubicBezTo>
                <a:cubicBezTo>
                  <a:pt x="4915505" y="4069334"/>
                  <a:pt x="4922382" y="4043826"/>
                  <a:pt x="4934858" y="4020953"/>
                </a:cubicBezTo>
                <a:cubicBezTo>
                  <a:pt x="4951564" y="3990325"/>
                  <a:pt x="4973563" y="3962896"/>
                  <a:pt x="4992915" y="3933868"/>
                </a:cubicBezTo>
                <a:cubicBezTo>
                  <a:pt x="5002591" y="3919354"/>
                  <a:pt x="5009608" y="3902660"/>
                  <a:pt x="5021943" y="3890325"/>
                </a:cubicBezTo>
                <a:cubicBezTo>
                  <a:pt x="5036457" y="3875811"/>
                  <a:pt x="5053555" y="3863485"/>
                  <a:pt x="5065486" y="3846782"/>
                </a:cubicBezTo>
                <a:cubicBezTo>
                  <a:pt x="5078062" y="3829176"/>
                  <a:pt x="5083383" y="3807278"/>
                  <a:pt x="5094515" y="3788725"/>
                </a:cubicBezTo>
                <a:cubicBezTo>
                  <a:pt x="5130256" y="3729157"/>
                  <a:pt x="5156417" y="3696513"/>
                  <a:pt x="5196115" y="3643582"/>
                </a:cubicBezTo>
                <a:cubicBezTo>
                  <a:pt x="5225990" y="3553955"/>
                  <a:pt x="5189803" y="3645791"/>
                  <a:pt x="5268686" y="3527468"/>
                </a:cubicBezTo>
                <a:cubicBezTo>
                  <a:pt x="5329095" y="3436855"/>
                  <a:pt x="5273522" y="3503282"/>
                  <a:pt x="5312229" y="3425868"/>
                </a:cubicBezTo>
                <a:cubicBezTo>
                  <a:pt x="5320030" y="3410266"/>
                  <a:pt x="5331582" y="3396839"/>
                  <a:pt x="5341258" y="3382325"/>
                </a:cubicBezTo>
                <a:cubicBezTo>
                  <a:pt x="5346096" y="3362973"/>
                  <a:pt x="5350292" y="3343448"/>
                  <a:pt x="5355772" y="3324268"/>
                </a:cubicBezTo>
                <a:cubicBezTo>
                  <a:pt x="5359975" y="3309557"/>
                  <a:pt x="5366260" y="3295485"/>
                  <a:pt x="5370286" y="3280725"/>
                </a:cubicBezTo>
                <a:cubicBezTo>
                  <a:pt x="5419395" y="3100659"/>
                  <a:pt x="5380422" y="3221292"/>
                  <a:pt x="5413829" y="3121068"/>
                </a:cubicBezTo>
                <a:cubicBezTo>
                  <a:pt x="5439399" y="2814219"/>
                  <a:pt x="5434967" y="2947477"/>
                  <a:pt x="5413829" y="2482439"/>
                </a:cubicBezTo>
                <a:cubicBezTo>
                  <a:pt x="5405906" y="2308125"/>
                  <a:pt x="5406662" y="2337657"/>
                  <a:pt x="5370286" y="2192153"/>
                </a:cubicBezTo>
                <a:cubicBezTo>
                  <a:pt x="5365448" y="2153448"/>
                  <a:pt x="5362960" y="2114377"/>
                  <a:pt x="5355772" y="2076039"/>
                </a:cubicBezTo>
                <a:cubicBezTo>
                  <a:pt x="5348420" y="2036826"/>
                  <a:pt x="5339359" y="1997774"/>
                  <a:pt x="5326743" y="1959925"/>
                </a:cubicBezTo>
                <a:cubicBezTo>
                  <a:pt x="5311727" y="1914877"/>
                  <a:pt x="5310105" y="1903166"/>
                  <a:pt x="5283200" y="1858325"/>
                </a:cubicBezTo>
                <a:cubicBezTo>
                  <a:pt x="5265250" y="1828409"/>
                  <a:pt x="5249813" y="1795909"/>
                  <a:pt x="5225143" y="1771239"/>
                </a:cubicBezTo>
                <a:cubicBezTo>
                  <a:pt x="5191276" y="1737372"/>
                  <a:pt x="5163394" y="1696206"/>
                  <a:pt x="5123543" y="1669639"/>
                </a:cubicBezTo>
                <a:cubicBezTo>
                  <a:pt x="5109029" y="1659963"/>
                  <a:pt x="5093401" y="1651778"/>
                  <a:pt x="5080000" y="1640611"/>
                </a:cubicBezTo>
                <a:cubicBezTo>
                  <a:pt x="4925389" y="1511768"/>
                  <a:pt x="5130655" y="1659075"/>
                  <a:pt x="4992915" y="1582553"/>
                </a:cubicBezTo>
                <a:cubicBezTo>
                  <a:pt x="4962417" y="1565610"/>
                  <a:pt x="4940242" y="1530231"/>
                  <a:pt x="4905829" y="1524496"/>
                </a:cubicBezTo>
                <a:cubicBezTo>
                  <a:pt x="4853641" y="1515798"/>
                  <a:pt x="4820674" y="1514957"/>
                  <a:pt x="4775200" y="1495468"/>
                </a:cubicBezTo>
                <a:cubicBezTo>
                  <a:pt x="4597098" y="1419138"/>
                  <a:pt x="4819350" y="1510286"/>
                  <a:pt x="4673600" y="1437411"/>
                </a:cubicBezTo>
                <a:cubicBezTo>
                  <a:pt x="4650297" y="1425759"/>
                  <a:pt x="4623804" y="1421035"/>
                  <a:pt x="4601029" y="1408382"/>
                </a:cubicBezTo>
                <a:cubicBezTo>
                  <a:pt x="4579883" y="1396634"/>
                  <a:pt x="4563867" y="1377028"/>
                  <a:pt x="4542972" y="1364839"/>
                </a:cubicBezTo>
                <a:cubicBezTo>
                  <a:pt x="4505594" y="1343035"/>
                  <a:pt x="4464236" y="1328586"/>
                  <a:pt x="4426858" y="1306782"/>
                </a:cubicBezTo>
                <a:cubicBezTo>
                  <a:pt x="4378205" y="1278401"/>
                  <a:pt x="4279538" y="1181330"/>
                  <a:pt x="4252686" y="1161639"/>
                </a:cubicBezTo>
                <a:cubicBezTo>
                  <a:pt x="4221231" y="1138572"/>
                  <a:pt x="4184953" y="1122934"/>
                  <a:pt x="4151086" y="1103582"/>
                </a:cubicBezTo>
                <a:cubicBezTo>
                  <a:pt x="4071166" y="983700"/>
                  <a:pt x="4200001" y="1167011"/>
                  <a:pt x="3991429" y="958439"/>
                </a:cubicBezTo>
                <a:cubicBezTo>
                  <a:pt x="3899878" y="866888"/>
                  <a:pt x="3995282" y="956598"/>
                  <a:pt x="3904343" y="885868"/>
                </a:cubicBezTo>
                <a:cubicBezTo>
                  <a:pt x="3753614" y="768634"/>
                  <a:pt x="3871893" y="849719"/>
                  <a:pt x="3773715" y="784268"/>
                </a:cubicBezTo>
                <a:cubicBezTo>
                  <a:pt x="3739152" y="732425"/>
                  <a:pt x="3734893" y="723312"/>
                  <a:pt x="3686629" y="668153"/>
                </a:cubicBezTo>
                <a:cubicBezTo>
                  <a:pt x="3673112" y="652706"/>
                  <a:pt x="3656603" y="640058"/>
                  <a:pt x="3643086" y="624611"/>
                </a:cubicBezTo>
                <a:cubicBezTo>
                  <a:pt x="3558615" y="528073"/>
                  <a:pt x="3619542" y="575047"/>
                  <a:pt x="3541486" y="523011"/>
                </a:cubicBezTo>
                <a:cubicBezTo>
                  <a:pt x="3531810" y="508497"/>
                  <a:pt x="3522597" y="493663"/>
                  <a:pt x="3512458" y="479468"/>
                </a:cubicBezTo>
                <a:cubicBezTo>
                  <a:pt x="3498398" y="459783"/>
                  <a:pt x="3480917" y="442414"/>
                  <a:pt x="3468915" y="421411"/>
                </a:cubicBezTo>
                <a:cubicBezTo>
                  <a:pt x="3461324" y="408127"/>
                  <a:pt x="3461991" y="391152"/>
                  <a:pt x="3454400" y="377868"/>
                </a:cubicBezTo>
                <a:cubicBezTo>
                  <a:pt x="3442398" y="356865"/>
                  <a:pt x="3425372" y="339163"/>
                  <a:pt x="3410858" y="319811"/>
                </a:cubicBezTo>
                <a:cubicBezTo>
                  <a:pt x="3401182" y="290782"/>
                  <a:pt x="3387830" y="262730"/>
                  <a:pt x="3381829" y="232725"/>
                </a:cubicBezTo>
                <a:cubicBezTo>
                  <a:pt x="3376991" y="208534"/>
                  <a:pt x="3373806" y="183953"/>
                  <a:pt x="3367315" y="160153"/>
                </a:cubicBezTo>
                <a:cubicBezTo>
                  <a:pt x="3359264" y="130633"/>
                  <a:pt x="3367314" y="82744"/>
                  <a:pt x="3338286" y="73068"/>
                </a:cubicBezTo>
                <a:cubicBezTo>
                  <a:pt x="3228251" y="36389"/>
                  <a:pt x="3268134" y="5334"/>
                  <a:pt x="3164115" y="49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14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Uppgifter: </a:t>
            </a:r>
            <a:r>
              <a:rPr lang="sv-SE" i="1" dirty="0"/>
              <a:t>aldehyder, </a:t>
            </a:r>
            <a:r>
              <a:rPr lang="sv-SE" i="1" dirty="0" err="1"/>
              <a:t>ketoner</a:t>
            </a:r>
            <a:r>
              <a:rPr lang="sv-SE" i="1" dirty="0"/>
              <a:t>, karboxylsyror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Boken s 157.  5:15; 5:17-5:19, 5:21.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1219644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956820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sv-SE" sz="2400" dirty="0">
                <a:solidFill>
                  <a:srgbClr val="7030A0"/>
                </a:solidFill>
              </a:rPr>
              <a:t>Kemisk syntes  och olika </a:t>
            </a:r>
            <a:r>
              <a:rPr lang="sv-SE" sz="2400" i="1" dirty="0">
                <a:solidFill>
                  <a:srgbClr val="7030A0"/>
                </a:solidFill>
              </a:rPr>
              <a:t>reaktionstyper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Addition – atom eller atom grupp </a:t>
            </a:r>
            <a:r>
              <a:rPr lang="sv-SE" sz="2000" i="1" dirty="0">
                <a:solidFill>
                  <a:srgbClr val="7030A0"/>
                </a:solidFill>
              </a:rPr>
              <a:t>läggs till </a:t>
            </a:r>
            <a:r>
              <a:rPr lang="sv-SE" sz="2000" i="1" dirty="0"/>
              <a:t>	</a:t>
            </a:r>
            <a:r>
              <a:rPr lang="sv-SE" sz="2000" dirty="0"/>
              <a:t>(Additionsreaktioner)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Substitution –atom eller atomgrupp </a:t>
            </a:r>
            <a:r>
              <a:rPr lang="sv-SE" sz="2000" i="1" dirty="0">
                <a:solidFill>
                  <a:srgbClr val="7030A0"/>
                </a:solidFill>
              </a:rPr>
              <a:t>byts ut </a:t>
            </a:r>
            <a:r>
              <a:rPr lang="sv-SE" sz="2000" i="1" dirty="0"/>
              <a:t>	</a:t>
            </a:r>
            <a:r>
              <a:rPr lang="sv-SE" sz="2000" dirty="0"/>
              <a:t>(Substitutionsreaktioner)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Elimination – atom eller atomgrupp </a:t>
            </a:r>
            <a:r>
              <a:rPr lang="sv-SE" sz="2000" i="1" dirty="0">
                <a:solidFill>
                  <a:srgbClr val="7030A0"/>
                </a:solidFill>
              </a:rPr>
              <a:t>tas bort</a:t>
            </a:r>
            <a:r>
              <a:rPr lang="sv-SE" sz="2000" i="1" dirty="0"/>
              <a:t>	</a:t>
            </a:r>
            <a:r>
              <a:rPr lang="sv-SE" sz="2000" dirty="0"/>
              <a:t> (Eliminationsreaktioner)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6" y="3851845"/>
            <a:ext cx="5112568" cy="3489829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59792" y="1562683"/>
            <a:ext cx="8856984" cy="792088"/>
          </a:xfrm>
          <a:prstGeom prst="rect">
            <a:avLst/>
          </a:prstGeom>
          <a:noFill/>
          <a:ln w="63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2880072" y="4931965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442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u="sng" dirty="0"/>
              <a:t>Förhör</a:t>
            </a:r>
          </a:p>
          <a:p>
            <a:pPr marL="0" indent="0">
              <a:buNone/>
            </a:pPr>
            <a:r>
              <a:rPr lang="sv-SE" dirty="0"/>
              <a:t>ämnesklasser / funktionella grupper</a:t>
            </a:r>
          </a:p>
          <a:p>
            <a:pPr marL="0" indent="0">
              <a:buNone/>
            </a:pPr>
            <a:r>
              <a:rPr lang="sv-SE" dirty="0"/>
              <a:t>Namngivning</a:t>
            </a:r>
            <a:r>
              <a:rPr lang="sv-SE"/>
              <a:t>, isomerer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ex på ämne, egenskap, användning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övn</a:t>
            </a:r>
            <a:r>
              <a:rPr lang="sv-SE" dirty="0"/>
              <a:t> stenciler 1 o 2 (hemsidan)</a:t>
            </a:r>
          </a:p>
          <a:p>
            <a:pPr marL="0" indent="0">
              <a:buNone/>
            </a:pPr>
            <a:r>
              <a:rPr lang="sv-SE" dirty="0"/>
              <a:t>Uppgifter i boken (se </a:t>
            </a:r>
            <a:r>
              <a:rPr lang="sv-SE" dirty="0" err="1"/>
              <a:t>pp</a:t>
            </a:r>
            <a:r>
              <a:rPr lang="sv-S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7995421"/>
      </p:ext>
    </p:extLst>
  </p:cSld>
  <p:clrMapOvr>
    <a:masterClrMapping/>
  </p:clrMapOvr>
  <p:transition>
    <p:wip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Prov ?</a:t>
            </a:r>
          </a:p>
        </p:txBody>
      </p:sp>
    </p:spTree>
    <p:extLst>
      <p:ext uri="{BB962C8B-B14F-4D97-AF65-F5344CB8AC3E}">
        <p14:creationId xmlns:p14="http://schemas.microsoft.com/office/powerpoint/2010/main" val="2398030484"/>
      </p:ext>
    </p:extLst>
  </p:cSld>
  <p:clrMapOvr>
    <a:masterClrMapping/>
  </p:clrMapOvr>
  <p:transition>
    <p:wip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677630"/>
            <a:ext cx="6624736" cy="691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1079872" y="677630"/>
            <a:ext cx="7272808" cy="4379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/>
          <p:nvPr/>
        </p:nvSpPr>
        <p:spPr>
          <a:xfrm>
            <a:off x="2736056" y="6839595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12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sv-SE" dirty="0">
                <a:solidFill>
                  <a:srgbClr val="7030A0"/>
                </a:solidFill>
              </a:rPr>
              <a:t>Estrar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>
                <a:solidFill>
                  <a:srgbClr val="7030A0"/>
                </a:solidFill>
              </a:rPr>
              <a:t>Funktionellgrupp: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>
              <a:buFontTx/>
              <a:buChar char="-"/>
            </a:pPr>
            <a:r>
              <a:rPr lang="sv-SE" sz="2400" dirty="0"/>
              <a:t>doftämnen, smakämnen </a:t>
            </a:r>
          </a:p>
          <a:p>
            <a:pPr>
              <a:buFontTx/>
              <a:buChar char="-"/>
            </a:pPr>
            <a:r>
              <a:rPr lang="sv-SE" sz="2400" dirty="0"/>
              <a:t>Lösningsmedel</a:t>
            </a:r>
          </a:p>
          <a:p>
            <a:pPr>
              <a:buFontTx/>
              <a:buChar char="-"/>
            </a:pPr>
            <a:endParaRPr lang="sv-SE" sz="2400" dirty="0"/>
          </a:p>
          <a:p>
            <a:pPr>
              <a:buFontTx/>
              <a:buChar char="-"/>
            </a:pPr>
            <a:endParaRPr lang="sv-SE" sz="2400" dirty="0"/>
          </a:p>
          <a:p>
            <a:pPr>
              <a:buFontTx/>
              <a:buChar char="-"/>
            </a:pPr>
            <a:endParaRPr lang="sv-SE" sz="2400" dirty="0"/>
          </a:p>
          <a:p>
            <a:pPr>
              <a:buFontTx/>
              <a:buChar char="-"/>
            </a:pPr>
            <a:endParaRPr lang="sv-SE" sz="2400" dirty="0"/>
          </a:p>
          <a:p>
            <a:pPr>
              <a:buFontTx/>
              <a:buChar char="-"/>
            </a:pPr>
            <a:r>
              <a:rPr lang="sv-SE" sz="2400" dirty="0"/>
              <a:t>”flyktiga” – avdunstar lätt</a:t>
            </a:r>
          </a:p>
          <a:p>
            <a:pPr>
              <a:buFontTx/>
              <a:buChar char="-"/>
            </a:pPr>
            <a:endParaRPr lang="sv-SE" sz="2400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5782">
            <a:off x="6006995" y="3779837"/>
            <a:ext cx="285907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12" y="4518849"/>
            <a:ext cx="2946840" cy="125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152" y="1619597"/>
            <a:ext cx="1584176" cy="12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5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Estrar</a:t>
            </a:r>
            <a:br>
              <a:rPr lang="sv-SE" dirty="0">
                <a:solidFill>
                  <a:srgbClr val="7030A0"/>
                </a:solidFill>
              </a:rPr>
            </a:br>
            <a:r>
              <a:rPr lang="sv-SE" sz="2200" dirty="0">
                <a:solidFill>
                  <a:srgbClr val="7030A0"/>
                </a:solidFill>
              </a:rPr>
              <a:t>- syntes</a:t>
            </a:r>
            <a:endParaRPr lang="sv-SE" sz="22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48" y="4139877"/>
            <a:ext cx="423279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36" y="1844006"/>
            <a:ext cx="5577792" cy="172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5544368" y="6228109"/>
            <a:ext cx="3312368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>
                <a:solidFill>
                  <a:srgbClr val="7030A0"/>
                </a:solidFill>
              </a:rPr>
              <a:t>Kondensationsreaktion</a:t>
            </a:r>
          </a:p>
        </p:txBody>
      </p:sp>
      <p:sp>
        <p:nvSpPr>
          <p:cNvPr id="5" name="Frihandsfigur 4"/>
          <p:cNvSpPr/>
          <p:nvPr/>
        </p:nvSpPr>
        <p:spPr>
          <a:xfrm>
            <a:off x="4680982" y="2133093"/>
            <a:ext cx="1726771" cy="1178819"/>
          </a:xfrm>
          <a:custGeom>
            <a:avLst/>
            <a:gdLst>
              <a:gd name="connsiteX0" fmla="*/ 1070517 w 1449851"/>
              <a:gd name="connsiteY0" fmla="*/ 89210 h 1070517"/>
              <a:gd name="connsiteX1" fmla="*/ 1014761 w 1449851"/>
              <a:gd name="connsiteY1" fmla="*/ 66907 h 1070517"/>
              <a:gd name="connsiteX2" fmla="*/ 970156 w 1449851"/>
              <a:gd name="connsiteY2" fmla="*/ 55756 h 1070517"/>
              <a:gd name="connsiteX3" fmla="*/ 925551 w 1449851"/>
              <a:gd name="connsiteY3" fmla="*/ 33454 h 1070517"/>
              <a:gd name="connsiteX4" fmla="*/ 858644 w 1449851"/>
              <a:gd name="connsiteY4" fmla="*/ 22303 h 1070517"/>
              <a:gd name="connsiteX5" fmla="*/ 780585 w 1449851"/>
              <a:gd name="connsiteY5" fmla="*/ 0 h 1070517"/>
              <a:gd name="connsiteX6" fmla="*/ 490654 w 1449851"/>
              <a:gd name="connsiteY6" fmla="*/ 11151 h 1070517"/>
              <a:gd name="connsiteX7" fmla="*/ 446049 w 1449851"/>
              <a:gd name="connsiteY7" fmla="*/ 22303 h 1070517"/>
              <a:gd name="connsiteX8" fmla="*/ 379141 w 1449851"/>
              <a:gd name="connsiteY8" fmla="*/ 44605 h 1070517"/>
              <a:gd name="connsiteX9" fmla="*/ 301083 w 1449851"/>
              <a:gd name="connsiteY9" fmla="*/ 78059 h 1070517"/>
              <a:gd name="connsiteX10" fmla="*/ 245327 w 1449851"/>
              <a:gd name="connsiteY10" fmla="*/ 111512 h 1070517"/>
              <a:gd name="connsiteX11" fmla="*/ 223024 w 1449851"/>
              <a:gd name="connsiteY11" fmla="*/ 133815 h 1070517"/>
              <a:gd name="connsiteX12" fmla="*/ 189571 w 1449851"/>
              <a:gd name="connsiteY12" fmla="*/ 156117 h 1070517"/>
              <a:gd name="connsiteX13" fmla="*/ 144966 w 1449851"/>
              <a:gd name="connsiteY13" fmla="*/ 211873 h 1070517"/>
              <a:gd name="connsiteX14" fmla="*/ 111512 w 1449851"/>
              <a:gd name="connsiteY14" fmla="*/ 234176 h 1070517"/>
              <a:gd name="connsiteX15" fmla="*/ 89210 w 1449851"/>
              <a:gd name="connsiteY15" fmla="*/ 267629 h 1070517"/>
              <a:gd name="connsiteX16" fmla="*/ 33454 w 1449851"/>
              <a:gd name="connsiteY16" fmla="*/ 312234 h 1070517"/>
              <a:gd name="connsiteX17" fmla="*/ 22302 w 1449851"/>
              <a:gd name="connsiteY17" fmla="*/ 367990 h 1070517"/>
              <a:gd name="connsiteX18" fmla="*/ 11151 w 1449851"/>
              <a:gd name="connsiteY18" fmla="*/ 401444 h 1070517"/>
              <a:gd name="connsiteX19" fmla="*/ 0 w 1449851"/>
              <a:gd name="connsiteY19" fmla="*/ 479503 h 1070517"/>
              <a:gd name="connsiteX20" fmla="*/ 11151 w 1449851"/>
              <a:gd name="connsiteY20" fmla="*/ 802888 h 1070517"/>
              <a:gd name="connsiteX21" fmla="*/ 22302 w 1449851"/>
              <a:gd name="connsiteY21" fmla="*/ 892098 h 1070517"/>
              <a:gd name="connsiteX22" fmla="*/ 55756 w 1449851"/>
              <a:gd name="connsiteY22" fmla="*/ 947854 h 1070517"/>
              <a:gd name="connsiteX23" fmla="*/ 89210 w 1449851"/>
              <a:gd name="connsiteY23" fmla="*/ 959005 h 1070517"/>
              <a:gd name="connsiteX24" fmla="*/ 122663 w 1449851"/>
              <a:gd name="connsiteY24" fmla="*/ 981307 h 1070517"/>
              <a:gd name="connsiteX25" fmla="*/ 156117 w 1449851"/>
              <a:gd name="connsiteY25" fmla="*/ 992459 h 1070517"/>
              <a:gd name="connsiteX26" fmla="*/ 178420 w 1449851"/>
              <a:gd name="connsiteY26" fmla="*/ 1014761 h 1070517"/>
              <a:gd name="connsiteX27" fmla="*/ 245327 w 1449851"/>
              <a:gd name="connsiteY27" fmla="*/ 1037064 h 1070517"/>
              <a:gd name="connsiteX28" fmla="*/ 278780 w 1449851"/>
              <a:gd name="connsiteY28" fmla="*/ 1048215 h 1070517"/>
              <a:gd name="connsiteX29" fmla="*/ 312234 w 1449851"/>
              <a:gd name="connsiteY29" fmla="*/ 1070517 h 1070517"/>
              <a:gd name="connsiteX30" fmla="*/ 735980 w 1449851"/>
              <a:gd name="connsiteY30" fmla="*/ 1059366 h 1070517"/>
              <a:gd name="connsiteX31" fmla="*/ 869795 w 1449851"/>
              <a:gd name="connsiteY31" fmla="*/ 1037064 h 1070517"/>
              <a:gd name="connsiteX32" fmla="*/ 970156 w 1449851"/>
              <a:gd name="connsiteY32" fmla="*/ 1025912 h 1070517"/>
              <a:gd name="connsiteX33" fmla="*/ 1070517 w 1449851"/>
              <a:gd name="connsiteY33" fmla="*/ 992459 h 1070517"/>
              <a:gd name="connsiteX34" fmla="*/ 1182029 w 1449851"/>
              <a:gd name="connsiteY34" fmla="*/ 959005 h 1070517"/>
              <a:gd name="connsiteX35" fmla="*/ 1215483 w 1449851"/>
              <a:gd name="connsiteY35" fmla="*/ 947854 h 1070517"/>
              <a:gd name="connsiteX36" fmla="*/ 1248937 w 1449851"/>
              <a:gd name="connsiteY36" fmla="*/ 936703 h 1070517"/>
              <a:gd name="connsiteX37" fmla="*/ 1304693 w 1449851"/>
              <a:gd name="connsiteY37" fmla="*/ 903249 h 1070517"/>
              <a:gd name="connsiteX38" fmla="*/ 1360449 w 1449851"/>
              <a:gd name="connsiteY38" fmla="*/ 869795 h 1070517"/>
              <a:gd name="connsiteX39" fmla="*/ 1382751 w 1449851"/>
              <a:gd name="connsiteY39" fmla="*/ 836342 h 1070517"/>
              <a:gd name="connsiteX40" fmla="*/ 1438507 w 1449851"/>
              <a:gd name="connsiteY40" fmla="*/ 780585 h 1070517"/>
              <a:gd name="connsiteX41" fmla="*/ 1438507 w 1449851"/>
              <a:gd name="connsiteY41" fmla="*/ 702527 h 1070517"/>
              <a:gd name="connsiteX42" fmla="*/ 1427356 w 1449851"/>
              <a:gd name="connsiteY42" fmla="*/ 669073 h 1070517"/>
              <a:gd name="connsiteX43" fmla="*/ 1393902 w 1449851"/>
              <a:gd name="connsiteY43" fmla="*/ 657922 h 1070517"/>
              <a:gd name="connsiteX44" fmla="*/ 1371600 w 1449851"/>
              <a:gd name="connsiteY44" fmla="*/ 434898 h 1070517"/>
              <a:gd name="connsiteX45" fmla="*/ 1360449 w 1449851"/>
              <a:gd name="connsiteY45" fmla="*/ 401444 h 1070517"/>
              <a:gd name="connsiteX46" fmla="*/ 1315844 w 1449851"/>
              <a:gd name="connsiteY46" fmla="*/ 356839 h 1070517"/>
              <a:gd name="connsiteX47" fmla="*/ 1282390 w 1449851"/>
              <a:gd name="connsiteY47" fmla="*/ 289932 h 1070517"/>
              <a:gd name="connsiteX48" fmla="*/ 1248937 w 1449851"/>
              <a:gd name="connsiteY48" fmla="*/ 223025 h 1070517"/>
              <a:gd name="connsiteX49" fmla="*/ 1182029 w 1449851"/>
              <a:gd name="connsiteY49" fmla="*/ 200722 h 1070517"/>
              <a:gd name="connsiteX50" fmla="*/ 1159727 w 1449851"/>
              <a:gd name="connsiteY50" fmla="*/ 167268 h 1070517"/>
              <a:gd name="connsiteX51" fmla="*/ 1092820 w 1449851"/>
              <a:gd name="connsiteY51" fmla="*/ 133815 h 1070517"/>
              <a:gd name="connsiteX52" fmla="*/ 1070517 w 1449851"/>
              <a:gd name="connsiteY52" fmla="*/ 89210 h 107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9851" h="1070517">
                <a:moveTo>
                  <a:pt x="1070517" y="89210"/>
                </a:moveTo>
                <a:cubicBezTo>
                  <a:pt x="1057507" y="78059"/>
                  <a:pt x="1033751" y="73237"/>
                  <a:pt x="1014761" y="66907"/>
                </a:cubicBezTo>
                <a:cubicBezTo>
                  <a:pt x="1000222" y="62060"/>
                  <a:pt x="984506" y="61137"/>
                  <a:pt x="970156" y="55756"/>
                </a:cubicBezTo>
                <a:cubicBezTo>
                  <a:pt x="954591" y="49919"/>
                  <a:pt x="941473" y="38231"/>
                  <a:pt x="925551" y="33454"/>
                </a:cubicBezTo>
                <a:cubicBezTo>
                  <a:pt x="903895" y="26957"/>
                  <a:pt x="880815" y="26737"/>
                  <a:pt x="858644" y="22303"/>
                </a:cubicBezTo>
                <a:cubicBezTo>
                  <a:pt x="823646" y="15303"/>
                  <a:pt x="812464" y="10626"/>
                  <a:pt x="780585" y="0"/>
                </a:cubicBezTo>
                <a:cubicBezTo>
                  <a:pt x="683941" y="3717"/>
                  <a:pt x="587155" y="4717"/>
                  <a:pt x="490654" y="11151"/>
                </a:cubicBezTo>
                <a:cubicBezTo>
                  <a:pt x="475362" y="12170"/>
                  <a:pt x="460729" y="17899"/>
                  <a:pt x="446049" y="22303"/>
                </a:cubicBezTo>
                <a:cubicBezTo>
                  <a:pt x="423531" y="29058"/>
                  <a:pt x="400168" y="34091"/>
                  <a:pt x="379141" y="44605"/>
                </a:cubicBezTo>
                <a:cubicBezTo>
                  <a:pt x="324023" y="72164"/>
                  <a:pt x="350307" y="61650"/>
                  <a:pt x="301083" y="78059"/>
                </a:cubicBezTo>
                <a:cubicBezTo>
                  <a:pt x="244569" y="134571"/>
                  <a:pt x="317710" y="68082"/>
                  <a:pt x="245327" y="111512"/>
                </a:cubicBezTo>
                <a:cubicBezTo>
                  <a:pt x="236312" y="116921"/>
                  <a:pt x="231234" y="127247"/>
                  <a:pt x="223024" y="133815"/>
                </a:cubicBezTo>
                <a:cubicBezTo>
                  <a:pt x="212559" y="142187"/>
                  <a:pt x="200036" y="147745"/>
                  <a:pt x="189571" y="156117"/>
                </a:cubicBezTo>
                <a:cubicBezTo>
                  <a:pt x="134392" y="200260"/>
                  <a:pt x="202927" y="153912"/>
                  <a:pt x="144966" y="211873"/>
                </a:cubicBezTo>
                <a:cubicBezTo>
                  <a:pt x="135489" y="221350"/>
                  <a:pt x="122663" y="226742"/>
                  <a:pt x="111512" y="234176"/>
                </a:cubicBezTo>
                <a:cubicBezTo>
                  <a:pt x="104078" y="245327"/>
                  <a:pt x="97582" y="257164"/>
                  <a:pt x="89210" y="267629"/>
                </a:cubicBezTo>
                <a:cubicBezTo>
                  <a:pt x="71050" y="290329"/>
                  <a:pt x="58294" y="295674"/>
                  <a:pt x="33454" y="312234"/>
                </a:cubicBezTo>
                <a:cubicBezTo>
                  <a:pt x="29737" y="330819"/>
                  <a:pt x="26899" y="349602"/>
                  <a:pt x="22302" y="367990"/>
                </a:cubicBezTo>
                <a:cubicBezTo>
                  <a:pt x="19451" y="379394"/>
                  <a:pt x="13456" y="389918"/>
                  <a:pt x="11151" y="401444"/>
                </a:cubicBezTo>
                <a:cubicBezTo>
                  <a:pt x="5996" y="427217"/>
                  <a:pt x="3717" y="453483"/>
                  <a:pt x="0" y="479503"/>
                </a:cubicBezTo>
                <a:cubicBezTo>
                  <a:pt x="3717" y="587298"/>
                  <a:pt x="5329" y="695186"/>
                  <a:pt x="11151" y="802888"/>
                </a:cubicBezTo>
                <a:cubicBezTo>
                  <a:pt x="12769" y="832812"/>
                  <a:pt x="16941" y="862613"/>
                  <a:pt x="22302" y="892098"/>
                </a:cubicBezTo>
                <a:cubicBezTo>
                  <a:pt x="26598" y="915724"/>
                  <a:pt x="34249" y="934950"/>
                  <a:pt x="55756" y="947854"/>
                </a:cubicBezTo>
                <a:cubicBezTo>
                  <a:pt x="65835" y="953902"/>
                  <a:pt x="78059" y="955288"/>
                  <a:pt x="89210" y="959005"/>
                </a:cubicBezTo>
                <a:cubicBezTo>
                  <a:pt x="100361" y="966439"/>
                  <a:pt x="110676" y="975313"/>
                  <a:pt x="122663" y="981307"/>
                </a:cubicBezTo>
                <a:cubicBezTo>
                  <a:pt x="133177" y="986564"/>
                  <a:pt x="146037" y="986411"/>
                  <a:pt x="156117" y="992459"/>
                </a:cubicBezTo>
                <a:cubicBezTo>
                  <a:pt x="165132" y="997868"/>
                  <a:pt x="169016" y="1010059"/>
                  <a:pt x="178420" y="1014761"/>
                </a:cubicBezTo>
                <a:cubicBezTo>
                  <a:pt x="199447" y="1025274"/>
                  <a:pt x="223025" y="1029630"/>
                  <a:pt x="245327" y="1037064"/>
                </a:cubicBezTo>
                <a:cubicBezTo>
                  <a:pt x="256478" y="1040781"/>
                  <a:pt x="269000" y="1041695"/>
                  <a:pt x="278780" y="1048215"/>
                </a:cubicBezTo>
                <a:lnTo>
                  <a:pt x="312234" y="1070517"/>
                </a:lnTo>
                <a:lnTo>
                  <a:pt x="735980" y="1059366"/>
                </a:lnTo>
                <a:cubicBezTo>
                  <a:pt x="888774" y="1052723"/>
                  <a:pt x="771377" y="1052206"/>
                  <a:pt x="869795" y="1037064"/>
                </a:cubicBezTo>
                <a:cubicBezTo>
                  <a:pt x="903063" y="1031946"/>
                  <a:pt x="936702" y="1029629"/>
                  <a:pt x="970156" y="1025912"/>
                </a:cubicBezTo>
                <a:cubicBezTo>
                  <a:pt x="1025816" y="988806"/>
                  <a:pt x="984665" y="1009630"/>
                  <a:pt x="1070517" y="992459"/>
                </a:cubicBezTo>
                <a:cubicBezTo>
                  <a:pt x="1112642" y="984034"/>
                  <a:pt x="1139370" y="973224"/>
                  <a:pt x="1182029" y="959005"/>
                </a:cubicBezTo>
                <a:lnTo>
                  <a:pt x="1215483" y="947854"/>
                </a:lnTo>
                <a:lnTo>
                  <a:pt x="1248937" y="936703"/>
                </a:lnTo>
                <a:cubicBezTo>
                  <a:pt x="1305445" y="880192"/>
                  <a:pt x="1232314" y="946677"/>
                  <a:pt x="1304693" y="903249"/>
                </a:cubicBezTo>
                <a:cubicBezTo>
                  <a:pt x="1381228" y="857327"/>
                  <a:pt x="1265679" y="901384"/>
                  <a:pt x="1360449" y="869795"/>
                </a:cubicBezTo>
                <a:cubicBezTo>
                  <a:pt x="1367883" y="858644"/>
                  <a:pt x="1373926" y="846428"/>
                  <a:pt x="1382751" y="836342"/>
                </a:cubicBezTo>
                <a:cubicBezTo>
                  <a:pt x="1400059" y="816561"/>
                  <a:pt x="1438507" y="780585"/>
                  <a:pt x="1438507" y="780585"/>
                </a:cubicBezTo>
                <a:cubicBezTo>
                  <a:pt x="1453680" y="735070"/>
                  <a:pt x="1453587" y="755305"/>
                  <a:pt x="1438507" y="702527"/>
                </a:cubicBezTo>
                <a:cubicBezTo>
                  <a:pt x="1435278" y="691225"/>
                  <a:pt x="1435668" y="677385"/>
                  <a:pt x="1427356" y="669073"/>
                </a:cubicBezTo>
                <a:cubicBezTo>
                  <a:pt x="1419044" y="660761"/>
                  <a:pt x="1405053" y="661639"/>
                  <a:pt x="1393902" y="657922"/>
                </a:cubicBezTo>
                <a:cubicBezTo>
                  <a:pt x="1360536" y="557820"/>
                  <a:pt x="1395282" y="671727"/>
                  <a:pt x="1371600" y="434898"/>
                </a:cubicBezTo>
                <a:cubicBezTo>
                  <a:pt x="1370430" y="423202"/>
                  <a:pt x="1367281" y="411009"/>
                  <a:pt x="1360449" y="401444"/>
                </a:cubicBezTo>
                <a:cubicBezTo>
                  <a:pt x="1348227" y="384334"/>
                  <a:pt x="1315844" y="356839"/>
                  <a:pt x="1315844" y="356839"/>
                </a:cubicBezTo>
                <a:cubicBezTo>
                  <a:pt x="1287816" y="272751"/>
                  <a:pt x="1325624" y="376400"/>
                  <a:pt x="1282390" y="289932"/>
                </a:cubicBezTo>
                <a:cubicBezTo>
                  <a:pt x="1271895" y="268942"/>
                  <a:pt x="1272180" y="237552"/>
                  <a:pt x="1248937" y="223025"/>
                </a:cubicBezTo>
                <a:cubicBezTo>
                  <a:pt x="1229001" y="210565"/>
                  <a:pt x="1182029" y="200722"/>
                  <a:pt x="1182029" y="200722"/>
                </a:cubicBezTo>
                <a:cubicBezTo>
                  <a:pt x="1174595" y="189571"/>
                  <a:pt x="1169204" y="176745"/>
                  <a:pt x="1159727" y="167268"/>
                </a:cubicBezTo>
                <a:cubicBezTo>
                  <a:pt x="1138111" y="145652"/>
                  <a:pt x="1120027" y="142884"/>
                  <a:pt x="1092820" y="133815"/>
                </a:cubicBezTo>
                <a:cubicBezTo>
                  <a:pt x="1079040" y="92476"/>
                  <a:pt x="1083527" y="100361"/>
                  <a:pt x="1070517" y="89210"/>
                </a:cubicBezTo>
                <a:close/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120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888" y="1259557"/>
            <a:ext cx="7355743" cy="5521865"/>
          </a:xfrm>
          <a:prstGeom prst="rect">
            <a:avLst/>
          </a:prstGeom>
        </p:spPr>
      </p:pic>
      <p:sp>
        <p:nvSpPr>
          <p:cNvPr id="7" name="Frihandsfigur: Form 6"/>
          <p:cNvSpPr/>
          <p:nvPr/>
        </p:nvSpPr>
        <p:spPr>
          <a:xfrm>
            <a:off x="7992640" y="4859957"/>
            <a:ext cx="815939" cy="729916"/>
          </a:xfrm>
          <a:custGeom>
            <a:avLst/>
            <a:gdLst>
              <a:gd name="connsiteX0" fmla="*/ 810127 w 815939"/>
              <a:gd name="connsiteY0" fmla="*/ 64169 h 729916"/>
              <a:gd name="connsiteX1" fmla="*/ 770021 w 815939"/>
              <a:gd name="connsiteY1" fmla="*/ 56148 h 729916"/>
              <a:gd name="connsiteX2" fmla="*/ 697832 w 815939"/>
              <a:gd name="connsiteY2" fmla="*/ 48127 h 729916"/>
              <a:gd name="connsiteX3" fmla="*/ 657727 w 815939"/>
              <a:gd name="connsiteY3" fmla="*/ 32085 h 729916"/>
              <a:gd name="connsiteX4" fmla="*/ 601579 w 815939"/>
              <a:gd name="connsiteY4" fmla="*/ 24063 h 729916"/>
              <a:gd name="connsiteX5" fmla="*/ 561474 w 815939"/>
              <a:gd name="connsiteY5" fmla="*/ 16042 h 729916"/>
              <a:gd name="connsiteX6" fmla="*/ 465221 w 815939"/>
              <a:gd name="connsiteY6" fmla="*/ 8021 h 729916"/>
              <a:gd name="connsiteX7" fmla="*/ 393032 w 815939"/>
              <a:gd name="connsiteY7" fmla="*/ 0 h 729916"/>
              <a:gd name="connsiteX8" fmla="*/ 216569 w 815939"/>
              <a:gd name="connsiteY8" fmla="*/ 8021 h 729916"/>
              <a:gd name="connsiteX9" fmla="*/ 168442 w 815939"/>
              <a:gd name="connsiteY9" fmla="*/ 32085 h 729916"/>
              <a:gd name="connsiteX10" fmla="*/ 144379 w 815939"/>
              <a:gd name="connsiteY10" fmla="*/ 56148 h 729916"/>
              <a:gd name="connsiteX11" fmla="*/ 120316 w 815939"/>
              <a:gd name="connsiteY11" fmla="*/ 72190 h 729916"/>
              <a:gd name="connsiteX12" fmla="*/ 104274 w 815939"/>
              <a:gd name="connsiteY12" fmla="*/ 104274 h 729916"/>
              <a:gd name="connsiteX13" fmla="*/ 80211 w 815939"/>
              <a:gd name="connsiteY13" fmla="*/ 128337 h 729916"/>
              <a:gd name="connsiteX14" fmla="*/ 64169 w 815939"/>
              <a:gd name="connsiteY14" fmla="*/ 192506 h 729916"/>
              <a:gd name="connsiteX15" fmla="*/ 48127 w 815939"/>
              <a:gd name="connsiteY15" fmla="*/ 224590 h 729916"/>
              <a:gd name="connsiteX16" fmla="*/ 40106 w 815939"/>
              <a:gd name="connsiteY16" fmla="*/ 264695 h 729916"/>
              <a:gd name="connsiteX17" fmla="*/ 32084 w 815939"/>
              <a:gd name="connsiteY17" fmla="*/ 328863 h 729916"/>
              <a:gd name="connsiteX18" fmla="*/ 24063 w 815939"/>
              <a:gd name="connsiteY18" fmla="*/ 360948 h 729916"/>
              <a:gd name="connsiteX19" fmla="*/ 0 w 815939"/>
              <a:gd name="connsiteY19" fmla="*/ 585537 h 729916"/>
              <a:gd name="connsiteX20" fmla="*/ 8021 w 815939"/>
              <a:gd name="connsiteY20" fmla="*/ 633663 h 729916"/>
              <a:gd name="connsiteX21" fmla="*/ 24063 w 815939"/>
              <a:gd name="connsiteY21" fmla="*/ 649706 h 729916"/>
              <a:gd name="connsiteX22" fmla="*/ 48127 w 815939"/>
              <a:gd name="connsiteY22" fmla="*/ 665748 h 729916"/>
              <a:gd name="connsiteX23" fmla="*/ 184484 w 815939"/>
              <a:gd name="connsiteY23" fmla="*/ 681790 h 729916"/>
              <a:gd name="connsiteX24" fmla="*/ 208548 w 815939"/>
              <a:gd name="connsiteY24" fmla="*/ 689811 h 729916"/>
              <a:gd name="connsiteX25" fmla="*/ 256674 w 815939"/>
              <a:gd name="connsiteY25" fmla="*/ 697832 h 729916"/>
              <a:gd name="connsiteX26" fmla="*/ 296779 w 815939"/>
              <a:gd name="connsiteY26" fmla="*/ 705853 h 729916"/>
              <a:gd name="connsiteX27" fmla="*/ 352927 w 815939"/>
              <a:gd name="connsiteY27" fmla="*/ 721895 h 729916"/>
              <a:gd name="connsiteX28" fmla="*/ 385011 w 815939"/>
              <a:gd name="connsiteY28" fmla="*/ 729916 h 729916"/>
              <a:gd name="connsiteX29" fmla="*/ 601579 w 815939"/>
              <a:gd name="connsiteY29" fmla="*/ 721895 h 729916"/>
              <a:gd name="connsiteX30" fmla="*/ 641684 w 815939"/>
              <a:gd name="connsiteY30" fmla="*/ 705853 h 729916"/>
              <a:gd name="connsiteX31" fmla="*/ 665748 w 815939"/>
              <a:gd name="connsiteY31" fmla="*/ 697832 h 729916"/>
              <a:gd name="connsiteX32" fmla="*/ 689811 w 815939"/>
              <a:gd name="connsiteY32" fmla="*/ 673769 h 729916"/>
              <a:gd name="connsiteX33" fmla="*/ 713874 w 815939"/>
              <a:gd name="connsiteY33" fmla="*/ 657727 h 729916"/>
              <a:gd name="connsiteX34" fmla="*/ 737937 w 815939"/>
              <a:gd name="connsiteY34" fmla="*/ 609600 h 729916"/>
              <a:gd name="connsiteX35" fmla="*/ 753979 w 815939"/>
              <a:gd name="connsiteY35" fmla="*/ 585537 h 729916"/>
              <a:gd name="connsiteX36" fmla="*/ 762000 w 815939"/>
              <a:gd name="connsiteY36" fmla="*/ 545432 h 729916"/>
              <a:gd name="connsiteX37" fmla="*/ 770021 w 815939"/>
              <a:gd name="connsiteY37" fmla="*/ 513348 h 729916"/>
              <a:gd name="connsiteX38" fmla="*/ 778042 w 815939"/>
              <a:gd name="connsiteY38" fmla="*/ 425116 h 729916"/>
              <a:gd name="connsiteX39" fmla="*/ 786063 w 815939"/>
              <a:gd name="connsiteY39" fmla="*/ 376990 h 729916"/>
              <a:gd name="connsiteX40" fmla="*/ 794084 w 815939"/>
              <a:gd name="connsiteY40" fmla="*/ 320842 h 729916"/>
              <a:gd name="connsiteX41" fmla="*/ 810127 w 815939"/>
              <a:gd name="connsiteY41" fmla="*/ 224590 h 729916"/>
              <a:gd name="connsiteX42" fmla="*/ 810127 w 815939"/>
              <a:gd name="connsiteY42" fmla="*/ 64169 h 72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15939" h="729916">
                <a:moveTo>
                  <a:pt x="810127" y="64169"/>
                </a:moveTo>
                <a:cubicBezTo>
                  <a:pt x="803443" y="36095"/>
                  <a:pt x="783517" y="58076"/>
                  <a:pt x="770021" y="56148"/>
                </a:cubicBezTo>
                <a:cubicBezTo>
                  <a:pt x="746053" y="52724"/>
                  <a:pt x="721506" y="53200"/>
                  <a:pt x="697832" y="48127"/>
                </a:cubicBezTo>
                <a:cubicBezTo>
                  <a:pt x="683753" y="45110"/>
                  <a:pt x="671695" y="35577"/>
                  <a:pt x="657727" y="32085"/>
                </a:cubicBezTo>
                <a:cubicBezTo>
                  <a:pt x="639385" y="27499"/>
                  <a:pt x="620228" y="27171"/>
                  <a:pt x="601579" y="24063"/>
                </a:cubicBezTo>
                <a:cubicBezTo>
                  <a:pt x="588131" y="21822"/>
                  <a:pt x="575014" y="17635"/>
                  <a:pt x="561474" y="16042"/>
                </a:cubicBezTo>
                <a:cubicBezTo>
                  <a:pt x="529499" y="12280"/>
                  <a:pt x="497272" y="11073"/>
                  <a:pt x="465221" y="8021"/>
                </a:cubicBezTo>
                <a:cubicBezTo>
                  <a:pt x="441119" y="5726"/>
                  <a:pt x="417095" y="2674"/>
                  <a:pt x="393032" y="0"/>
                </a:cubicBezTo>
                <a:cubicBezTo>
                  <a:pt x="334211" y="2674"/>
                  <a:pt x="275263" y="3325"/>
                  <a:pt x="216569" y="8021"/>
                </a:cubicBezTo>
                <a:cubicBezTo>
                  <a:pt x="200561" y="9302"/>
                  <a:pt x="179927" y="22514"/>
                  <a:pt x="168442" y="32085"/>
                </a:cubicBezTo>
                <a:cubicBezTo>
                  <a:pt x="159728" y="39347"/>
                  <a:pt x="153093" y="48886"/>
                  <a:pt x="144379" y="56148"/>
                </a:cubicBezTo>
                <a:cubicBezTo>
                  <a:pt x="136973" y="62319"/>
                  <a:pt x="128337" y="66843"/>
                  <a:pt x="120316" y="72190"/>
                </a:cubicBezTo>
                <a:cubicBezTo>
                  <a:pt x="114969" y="82885"/>
                  <a:pt x="111224" y="94544"/>
                  <a:pt x="104274" y="104274"/>
                </a:cubicBezTo>
                <a:cubicBezTo>
                  <a:pt x="97681" y="113505"/>
                  <a:pt x="84905" y="118010"/>
                  <a:pt x="80211" y="128337"/>
                </a:cubicBezTo>
                <a:cubicBezTo>
                  <a:pt x="71088" y="148409"/>
                  <a:pt x="74029" y="172786"/>
                  <a:pt x="64169" y="192506"/>
                </a:cubicBezTo>
                <a:lnTo>
                  <a:pt x="48127" y="224590"/>
                </a:lnTo>
                <a:cubicBezTo>
                  <a:pt x="45453" y="237958"/>
                  <a:pt x="42179" y="251220"/>
                  <a:pt x="40106" y="264695"/>
                </a:cubicBezTo>
                <a:cubicBezTo>
                  <a:pt x="36828" y="286000"/>
                  <a:pt x="35628" y="307600"/>
                  <a:pt x="32084" y="328863"/>
                </a:cubicBezTo>
                <a:cubicBezTo>
                  <a:pt x="30272" y="339737"/>
                  <a:pt x="26737" y="350253"/>
                  <a:pt x="24063" y="360948"/>
                </a:cubicBezTo>
                <a:cubicBezTo>
                  <a:pt x="15748" y="435785"/>
                  <a:pt x="8315" y="510700"/>
                  <a:pt x="0" y="585537"/>
                </a:cubicBezTo>
                <a:cubicBezTo>
                  <a:pt x="2674" y="601579"/>
                  <a:pt x="2311" y="618435"/>
                  <a:pt x="8021" y="633663"/>
                </a:cubicBezTo>
                <a:cubicBezTo>
                  <a:pt x="10676" y="640744"/>
                  <a:pt x="18158" y="644982"/>
                  <a:pt x="24063" y="649706"/>
                </a:cubicBezTo>
                <a:cubicBezTo>
                  <a:pt x="31591" y="655728"/>
                  <a:pt x="39100" y="662363"/>
                  <a:pt x="48127" y="665748"/>
                </a:cubicBezTo>
                <a:cubicBezTo>
                  <a:pt x="76798" y="676499"/>
                  <a:pt x="176203" y="681100"/>
                  <a:pt x="184484" y="681790"/>
                </a:cubicBezTo>
                <a:cubicBezTo>
                  <a:pt x="192505" y="684464"/>
                  <a:pt x="200294" y="687977"/>
                  <a:pt x="208548" y="689811"/>
                </a:cubicBezTo>
                <a:cubicBezTo>
                  <a:pt x="224424" y="693339"/>
                  <a:pt x="240673" y="694923"/>
                  <a:pt x="256674" y="697832"/>
                </a:cubicBezTo>
                <a:cubicBezTo>
                  <a:pt x="270087" y="700271"/>
                  <a:pt x="283471" y="702896"/>
                  <a:pt x="296779" y="705853"/>
                </a:cubicBezTo>
                <a:cubicBezTo>
                  <a:pt x="353193" y="718389"/>
                  <a:pt x="306036" y="708498"/>
                  <a:pt x="352927" y="721895"/>
                </a:cubicBezTo>
                <a:cubicBezTo>
                  <a:pt x="363527" y="724923"/>
                  <a:pt x="374316" y="727242"/>
                  <a:pt x="385011" y="729916"/>
                </a:cubicBezTo>
                <a:cubicBezTo>
                  <a:pt x="457200" y="727242"/>
                  <a:pt x="529656" y="728638"/>
                  <a:pt x="601579" y="721895"/>
                </a:cubicBezTo>
                <a:cubicBezTo>
                  <a:pt x="615914" y="720551"/>
                  <a:pt x="628203" y="710908"/>
                  <a:pt x="641684" y="705853"/>
                </a:cubicBezTo>
                <a:cubicBezTo>
                  <a:pt x="649601" y="702884"/>
                  <a:pt x="657727" y="700506"/>
                  <a:pt x="665748" y="697832"/>
                </a:cubicBezTo>
                <a:cubicBezTo>
                  <a:pt x="673769" y="689811"/>
                  <a:pt x="681097" y="681031"/>
                  <a:pt x="689811" y="673769"/>
                </a:cubicBezTo>
                <a:cubicBezTo>
                  <a:pt x="697217" y="667598"/>
                  <a:pt x="707058" y="664544"/>
                  <a:pt x="713874" y="657727"/>
                </a:cubicBezTo>
                <a:cubicBezTo>
                  <a:pt x="736861" y="634740"/>
                  <a:pt x="724890" y="635694"/>
                  <a:pt x="737937" y="609600"/>
                </a:cubicBezTo>
                <a:cubicBezTo>
                  <a:pt x="742248" y="600978"/>
                  <a:pt x="748632" y="593558"/>
                  <a:pt x="753979" y="585537"/>
                </a:cubicBezTo>
                <a:cubicBezTo>
                  <a:pt x="756653" y="572169"/>
                  <a:pt x="759043" y="558740"/>
                  <a:pt x="762000" y="545432"/>
                </a:cubicBezTo>
                <a:cubicBezTo>
                  <a:pt x="764391" y="534671"/>
                  <a:pt x="768564" y="524275"/>
                  <a:pt x="770021" y="513348"/>
                </a:cubicBezTo>
                <a:cubicBezTo>
                  <a:pt x="773924" y="484075"/>
                  <a:pt x="774591" y="454446"/>
                  <a:pt x="778042" y="425116"/>
                </a:cubicBezTo>
                <a:cubicBezTo>
                  <a:pt x="779942" y="408964"/>
                  <a:pt x="783590" y="393064"/>
                  <a:pt x="786063" y="376990"/>
                </a:cubicBezTo>
                <a:cubicBezTo>
                  <a:pt x="788938" y="358304"/>
                  <a:pt x="791739" y="339602"/>
                  <a:pt x="794084" y="320842"/>
                </a:cubicBezTo>
                <a:cubicBezTo>
                  <a:pt x="804830" y="234880"/>
                  <a:pt x="793825" y="273497"/>
                  <a:pt x="810127" y="224590"/>
                </a:cubicBezTo>
                <a:cubicBezTo>
                  <a:pt x="818874" y="128370"/>
                  <a:pt x="816811" y="92243"/>
                  <a:pt x="810127" y="64169"/>
                </a:cubicBezTo>
                <a:close/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: Form 8"/>
          <p:cNvSpPr/>
          <p:nvPr/>
        </p:nvSpPr>
        <p:spPr>
          <a:xfrm>
            <a:off x="3240505" y="3248526"/>
            <a:ext cx="815939" cy="729916"/>
          </a:xfrm>
          <a:custGeom>
            <a:avLst/>
            <a:gdLst>
              <a:gd name="connsiteX0" fmla="*/ 810127 w 815939"/>
              <a:gd name="connsiteY0" fmla="*/ 64169 h 729916"/>
              <a:gd name="connsiteX1" fmla="*/ 770021 w 815939"/>
              <a:gd name="connsiteY1" fmla="*/ 56148 h 729916"/>
              <a:gd name="connsiteX2" fmla="*/ 697832 w 815939"/>
              <a:gd name="connsiteY2" fmla="*/ 48127 h 729916"/>
              <a:gd name="connsiteX3" fmla="*/ 657727 w 815939"/>
              <a:gd name="connsiteY3" fmla="*/ 32085 h 729916"/>
              <a:gd name="connsiteX4" fmla="*/ 601579 w 815939"/>
              <a:gd name="connsiteY4" fmla="*/ 24063 h 729916"/>
              <a:gd name="connsiteX5" fmla="*/ 561474 w 815939"/>
              <a:gd name="connsiteY5" fmla="*/ 16042 h 729916"/>
              <a:gd name="connsiteX6" fmla="*/ 465221 w 815939"/>
              <a:gd name="connsiteY6" fmla="*/ 8021 h 729916"/>
              <a:gd name="connsiteX7" fmla="*/ 393032 w 815939"/>
              <a:gd name="connsiteY7" fmla="*/ 0 h 729916"/>
              <a:gd name="connsiteX8" fmla="*/ 216569 w 815939"/>
              <a:gd name="connsiteY8" fmla="*/ 8021 h 729916"/>
              <a:gd name="connsiteX9" fmla="*/ 168442 w 815939"/>
              <a:gd name="connsiteY9" fmla="*/ 32085 h 729916"/>
              <a:gd name="connsiteX10" fmla="*/ 144379 w 815939"/>
              <a:gd name="connsiteY10" fmla="*/ 56148 h 729916"/>
              <a:gd name="connsiteX11" fmla="*/ 120316 w 815939"/>
              <a:gd name="connsiteY11" fmla="*/ 72190 h 729916"/>
              <a:gd name="connsiteX12" fmla="*/ 104274 w 815939"/>
              <a:gd name="connsiteY12" fmla="*/ 104274 h 729916"/>
              <a:gd name="connsiteX13" fmla="*/ 80211 w 815939"/>
              <a:gd name="connsiteY13" fmla="*/ 128337 h 729916"/>
              <a:gd name="connsiteX14" fmla="*/ 64169 w 815939"/>
              <a:gd name="connsiteY14" fmla="*/ 192506 h 729916"/>
              <a:gd name="connsiteX15" fmla="*/ 48127 w 815939"/>
              <a:gd name="connsiteY15" fmla="*/ 224590 h 729916"/>
              <a:gd name="connsiteX16" fmla="*/ 40106 w 815939"/>
              <a:gd name="connsiteY16" fmla="*/ 264695 h 729916"/>
              <a:gd name="connsiteX17" fmla="*/ 32084 w 815939"/>
              <a:gd name="connsiteY17" fmla="*/ 328863 h 729916"/>
              <a:gd name="connsiteX18" fmla="*/ 24063 w 815939"/>
              <a:gd name="connsiteY18" fmla="*/ 360948 h 729916"/>
              <a:gd name="connsiteX19" fmla="*/ 0 w 815939"/>
              <a:gd name="connsiteY19" fmla="*/ 585537 h 729916"/>
              <a:gd name="connsiteX20" fmla="*/ 8021 w 815939"/>
              <a:gd name="connsiteY20" fmla="*/ 633663 h 729916"/>
              <a:gd name="connsiteX21" fmla="*/ 24063 w 815939"/>
              <a:gd name="connsiteY21" fmla="*/ 649706 h 729916"/>
              <a:gd name="connsiteX22" fmla="*/ 48127 w 815939"/>
              <a:gd name="connsiteY22" fmla="*/ 665748 h 729916"/>
              <a:gd name="connsiteX23" fmla="*/ 184484 w 815939"/>
              <a:gd name="connsiteY23" fmla="*/ 681790 h 729916"/>
              <a:gd name="connsiteX24" fmla="*/ 208548 w 815939"/>
              <a:gd name="connsiteY24" fmla="*/ 689811 h 729916"/>
              <a:gd name="connsiteX25" fmla="*/ 256674 w 815939"/>
              <a:gd name="connsiteY25" fmla="*/ 697832 h 729916"/>
              <a:gd name="connsiteX26" fmla="*/ 296779 w 815939"/>
              <a:gd name="connsiteY26" fmla="*/ 705853 h 729916"/>
              <a:gd name="connsiteX27" fmla="*/ 352927 w 815939"/>
              <a:gd name="connsiteY27" fmla="*/ 721895 h 729916"/>
              <a:gd name="connsiteX28" fmla="*/ 385011 w 815939"/>
              <a:gd name="connsiteY28" fmla="*/ 729916 h 729916"/>
              <a:gd name="connsiteX29" fmla="*/ 601579 w 815939"/>
              <a:gd name="connsiteY29" fmla="*/ 721895 h 729916"/>
              <a:gd name="connsiteX30" fmla="*/ 641684 w 815939"/>
              <a:gd name="connsiteY30" fmla="*/ 705853 h 729916"/>
              <a:gd name="connsiteX31" fmla="*/ 665748 w 815939"/>
              <a:gd name="connsiteY31" fmla="*/ 697832 h 729916"/>
              <a:gd name="connsiteX32" fmla="*/ 689811 w 815939"/>
              <a:gd name="connsiteY32" fmla="*/ 673769 h 729916"/>
              <a:gd name="connsiteX33" fmla="*/ 713874 w 815939"/>
              <a:gd name="connsiteY33" fmla="*/ 657727 h 729916"/>
              <a:gd name="connsiteX34" fmla="*/ 737937 w 815939"/>
              <a:gd name="connsiteY34" fmla="*/ 609600 h 729916"/>
              <a:gd name="connsiteX35" fmla="*/ 753979 w 815939"/>
              <a:gd name="connsiteY35" fmla="*/ 585537 h 729916"/>
              <a:gd name="connsiteX36" fmla="*/ 762000 w 815939"/>
              <a:gd name="connsiteY36" fmla="*/ 545432 h 729916"/>
              <a:gd name="connsiteX37" fmla="*/ 770021 w 815939"/>
              <a:gd name="connsiteY37" fmla="*/ 513348 h 729916"/>
              <a:gd name="connsiteX38" fmla="*/ 778042 w 815939"/>
              <a:gd name="connsiteY38" fmla="*/ 425116 h 729916"/>
              <a:gd name="connsiteX39" fmla="*/ 786063 w 815939"/>
              <a:gd name="connsiteY39" fmla="*/ 376990 h 729916"/>
              <a:gd name="connsiteX40" fmla="*/ 794084 w 815939"/>
              <a:gd name="connsiteY40" fmla="*/ 320842 h 729916"/>
              <a:gd name="connsiteX41" fmla="*/ 810127 w 815939"/>
              <a:gd name="connsiteY41" fmla="*/ 224590 h 729916"/>
              <a:gd name="connsiteX42" fmla="*/ 810127 w 815939"/>
              <a:gd name="connsiteY42" fmla="*/ 64169 h 72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15939" h="729916">
                <a:moveTo>
                  <a:pt x="810127" y="64169"/>
                </a:moveTo>
                <a:cubicBezTo>
                  <a:pt x="803443" y="36095"/>
                  <a:pt x="783517" y="58076"/>
                  <a:pt x="770021" y="56148"/>
                </a:cubicBezTo>
                <a:cubicBezTo>
                  <a:pt x="746053" y="52724"/>
                  <a:pt x="721506" y="53200"/>
                  <a:pt x="697832" y="48127"/>
                </a:cubicBezTo>
                <a:cubicBezTo>
                  <a:pt x="683753" y="45110"/>
                  <a:pt x="671695" y="35577"/>
                  <a:pt x="657727" y="32085"/>
                </a:cubicBezTo>
                <a:cubicBezTo>
                  <a:pt x="639385" y="27499"/>
                  <a:pt x="620228" y="27171"/>
                  <a:pt x="601579" y="24063"/>
                </a:cubicBezTo>
                <a:cubicBezTo>
                  <a:pt x="588131" y="21822"/>
                  <a:pt x="575014" y="17635"/>
                  <a:pt x="561474" y="16042"/>
                </a:cubicBezTo>
                <a:cubicBezTo>
                  <a:pt x="529499" y="12280"/>
                  <a:pt x="497272" y="11073"/>
                  <a:pt x="465221" y="8021"/>
                </a:cubicBezTo>
                <a:cubicBezTo>
                  <a:pt x="441119" y="5726"/>
                  <a:pt x="417095" y="2674"/>
                  <a:pt x="393032" y="0"/>
                </a:cubicBezTo>
                <a:cubicBezTo>
                  <a:pt x="334211" y="2674"/>
                  <a:pt x="275263" y="3325"/>
                  <a:pt x="216569" y="8021"/>
                </a:cubicBezTo>
                <a:cubicBezTo>
                  <a:pt x="200561" y="9302"/>
                  <a:pt x="179927" y="22514"/>
                  <a:pt x="168442" y="32085"/>
                </a:cubicBezTo>
                <a:cubicBezTo>
                  <a:pt x="159728" y="39347"/>
                  <a:pt x="153093" y="48886"/>
                  <a:pt x="144379" y="56148"/>
                </a:cubicBezTo>
                <a:cubicBezTo>
                  <a:pt x="136973" y="62319"/>
                  <a:pt x="128337" y="66843"/>
                  <a:pt x="120316" y="72190"/>
                </a:cubicBezTo>
                <a:cubicBezTo>
                  <a:pt x="114969" y="82885"/>
                  <a:pt x="111224" y="94544"/>
                  <a:pt x="104274" y="104274"/>
                </a:cubicBezTo>
                <a:cubicBezTo>
                  <a:pt x="97681" y="113505"/>
                  <a:pt x="84905" y="118010"/>
                  <a:pt x="80211" y="128337"/>
                </a:cubicBezTo>
                <a:cubicBezTo>
                  <a:pt x="71088" y="148409"/>
                  <a:pt x="74029" y="172786"/>
                  <a:pt x="64169" y="192506"/>
                </a:cubicBezTo>
                <a:lnTo>
                  <a:pt x="48127" y="224590"/>
                </a:lnTo>
                <a:cubicBezTo>
                  <a:pt x="45453" y="237958"/>
                  <a:pt x="42179" y="251220"/>
                  <a:pt x="40106" y="264695"/>
                </a:cubicBezTo>
                <a:cubicBezTo>
                  <a:pt x="36828" y="286000"/>
                  <a:pt x="35628" y="307600"/>
                  <a:pt x="32084" y="328863"/>
                </a:cubicBezTo>
                <a:cubicBezTo>
                  <a:pt x="30272" y="339737"/>
                  <a:pt x="26737" y="350253"/>
                  <a:pt x="24063" y="360948"/>
                </a:cubicBezTo>
                <a:cubicBezTo>
                  <a:pt x="15748" y="435785"/>
                  <a:pt x="8315" y="510700"/>
                  <a:pt x="0" y="585537"/>
                </a:cubicBezTo>
                <a:cubicBezTo>
                  <a:pt x="2674" y="601579"/>
                  <a:pt x="2311" y="618435"/>
                  <a:pt x="8021" y="633663"/>
                </a:cubicBezTo>
                <a:cubicBezTo>
                  <a:pt x="10676" y="640744"/>
                  <a:pt x="18158" y="644982"/>
                  <a:pt x="24063" y="649706"/>
                </a:cubicBezTo>
                <a:cubicBezTo>
                  <a:pt x="31591" y="655728"/>
                  <a:pt x="39100" y="662363"/>
                  <a:pt x="48127" y="665748"/>
                </a:cubicBezTo>
                <a:cubicBezTo>
                  <a:pt x="76798" y="676499"/>
                  <a:pt x="176203" y="681100"/>
                  <a:pt x="184484" y="681790"/>
                </a:cubicBezTo>
                <a:cubicBezTo>
                  <a:pt x="192505" y="684464"/>
                  <a:pt x="200294" y="687977"/>
                  <a:pt x="208548" y="689811"/>
                </a:cubicBezTo>
                <a:cubicBezTo>
                  <a:pt x="224424" y="693339"/>
                  <a:pt x="240673" y="694923"/>
                  <a:pt x="256674" y="697832"/>
                </a:cubicBezTo>
                <a:cubicBezTo>
                  <a:pt x="270087" y="700271"/>
                  <a:pt x="283471" y="702896"/>
                  <a:pt x="296779" y="705853"/>
                </a:cubicBezTo>
                <a:cubicBezTo>
                  <a:pt x="353193" y="718389"/>
                  <a:pt x="306036" y="708498"/>
                  <a:pt x="352927" y="721895"/>
                </a:cubicBezTo>
                <a:cubicBezTo>
                  <a:pt x="363527" y="724923"/>
                  <a:pt x="374316" y="727242"/>
                  <a:pt x="385011" y="729916"/>
                </a:cubicBezTo>
                <a:cubicBezTo>
                  <a:pt x="457200" y="727242"/>
                  <a:pt x="529656" y="728638"/>
                  <a:pt x="601579" y="721895"/>
                </a:cubicBezTo>
                <a:cubicBezTo>
                  <a:pt x="615914" y="720551"/>
                  <a:pt x="628203" y="710908"/>
                  <a:pt x="641684" y="705853"/>
                </a:cubicBezTo>
                <a:cubicBezTo>
                  <a:pt x="649601" y="702884"/>
                  <a:pt x="657727" y="700506"/>
                  <a:pt x="665748" y="697832"/>
                </a:cubicBezTo>
                <a:cubicBezTo>
                  <a:pt x="673769" y="689811"/>
                  <a:pt x="681097" y="681031"/>
                  <a:pt x="689811" y="673769"/>
                </a:cubicBezTo>
                <a:cubicBezTo>
                  <a:pt x="697217" y="667598"/>
                  <a:pt x="707058" y="664544"/>
                  <a:pt x="713874" y="657727"/>
                </a:cubicBezTo>
                <a:cubicBezTo>
                  <a:pt x="736861" y="634740"/>
                  <a:pt x="724890" y="635694"/>
                  <a:pt x="737937" y="609600"/>
                </a:cubicBezTo>
                <a:cubicBezTo>
                  <a:pt x="742248" y="600978"/>
                  <a:pt x="748632" y="593558"/>
                  <a:pt x="753979" y="585537"/>
                </a:cubicBezTo>
                <a:cubicBezTo>
                  <a:pt x="756653" y="572169"/>
                  <a:pt x="759043" y="558740"/>
                  <a:pt x="762000" y="545432"/>
                </a:cubicBezTo>
                <a:cubicBezTo>
                  <a:pt x="764391" y="534671"/>
                  <a:pt x="768564" y="524275"/>
                  <a:pt x="770021" y="513348"/>
                </a:cubicBezTo>
                <a:cubicBezTo>
                  <a:pt x="773924" y="484075"/>
                  <a:pt x="774591" y="454446"/>
                  <a:pt x="778042" y="425116"/>
                </a:cubicBezTo>
                <a:cubicBezTo>
                  <a:pt x="779942" y="408964"/>
                  <a:pt x="783590" y="393064"/>
                  <a:pt x="786063" y="376990"/>
                </a:cubicBezTo>
                <a:cubicBezTo>
                  <a:pt x="788938" y="358304"/>
                  <a:pt x="791739" y="339602"/>
                  <a:pt x="794084" y="320842"/>
                </a:cubicBezTo>
                <a:cubicBezTo>
                  <a:pt x="804830" y="234880"/>
                  <a:pt x="793825" y="273497"/>
                  <a:pt x="810127" y="224590"/>
                </a:cubicBezTo>
                <a:cubicBezTo>
                  <a:pt x="818874" y="128370"/>
                  <a:pt x="816811" y="92243"/>
                  <a:pt x="810127" y="64169"/>
                </a:cubicBezTo>
                <a:close/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: Form 9"/>
          <p:cNvSpPr/>
          <p:nvPr/>
        </p:nvSpPr>
        <p:spPr>
          <a:xfrm>
            <a:off x="1583928" y="3096126"/>
            <a:ext cx="1351777" cy="971742"/>
          </a:xfrm>
          <a:custGeom>
            <a:avLst/>
            <a:gdLst>
              <a:gd name="connsiteX0" fmla="*/ 810127 w 815939"/>
              <a:gd name="connsiteY0" fmla="*/ 64169 h 729916"/>
              <a:gd name="connsiteX1" fmla="*/ 770021 w 815939"/>
              <a:gd name="connsiteY1" fmla="*/ 56148 h 729916"/>
              <a:gd name="connsiteX2" fmla="*/ 697832 w 815939"/>
              <a:gd name="connsiteY2" fmla="*/ 48127 h 729916"/>
              <a:gd name="connsiteX3" fmla="*/ 657727 w 815939"/>
              <a:gd name="connsiteY3" fmla="*/ 32085 h 729916"/>
              <a:gd name="connsiteX4" fmla="*/ 601579 w 815939"/>
              <a:gd name="connsiteY4" fmla="*/ 24063 h 729916"/>
              <a:gd name="connsiteX5" fmla="*/ 561474 w 815939"/>
              <a:gd name="connsiteY5" fmla="*/ 16042 h 729916"/>
              <a:gd name="connsiteX6" fmla="*/ 465221 w 815939"/>
              <a:gd name="connsiteY6" fmla="*/ 8021 h 729916"/>
              <a:gd name="connsiteX7" fmla="*/ 393032 w 815939"/>
              <a:gd name="connsiteY7" fmla="*/ 0 h 729916"/>
              <a:gd name="connsiteX8" fmla="*/ 216569 w 815939"/>
              <a:gd name="connsiteY8" fmla="*/ 8021 h 729916"/>
              <a:gd name="connsiteX9" fmla="*/ 168442 w 815939"/>
              <a:gd name="connsiteY9" fmla="*/ 32085 h 729916"/>
              <a:gd name="connsiteX10" fmla="*/ 144379 w 815939"/>
              <a:gd name="connsiteY10" fmla="*/ 56148 h 729916"/>
              <a:gd name="connsiteX11" fmla="*/ 120316 w 815939"/>
              <a:gd name="connsiteY11" fmla="*/ 72190 h 729916"/>
              <a:gd name="connsiteX12" fmla="*/ 104274 w 815939"/>
              <a:gd name="connsiteY12" fmla="*/ 104274 h 729916"/>
              <a:gd name="connsiteX13" fmla="*/ 80211 w 815939"/>
              <a:gd name="connsiteY13" fmla="*/ 128337 h 729916"/>
              <a:gd name="connsiteX14" fmla="*/ 64169 w 815939"/>
              <a:gd name="connsiteY14" fmla="*/ 192506 h 729916"/>
              <a:gd name="connsiteX15" fmla="*/ 48127 w 815939"/>
              <a:gd name="connsiteY15" fmla="*/ 224590 h 729916"/>
              <a:gd name="connsiteX16" fmla="*/ 40106 w 815939"/>
              <a:gd name="connsiteY16" fmla="*/ 264695 h 729916"/>
              <a:gd name="connsiteX17" fmla="*/ 32084 w 815939"/>
              <a:gd name="connsiteY17" fmla="*/ 328863 h 729916"/>
              <a:gd name="connsiteX18" fmla="*/ 24063 w 815939"/>
              <a:gd name="connsiteY18" fmla="*/ 360948 h 729916"/>
              <a:gd name="connsiteX19" fmla="*/ 0 w 815939"/>
              <a:gd name="connsiteY19" fmla="*/ 585537 h 729916"/>
              <a:gd name="connsiteX20" fmla="*/ 8021 w 815939"/>
              <a:gd name="connsiteY20" fmla="*/ 633663 h 729916"/>
              <a:gd name="connsiteX21" fmla="*/ 24063 w 815939"/>
              <a:gd name="connsiteY21" fmla="*/ 649706 h 729916"/>
              <a:gd name="connsiteX22" fmla="*/ 48127 w 815939"/>
              <a:gd name="connsiteY22" fmla="*/ 665748 h 729916"/>
              <a:gd name="connsiteX23" fmla="*/ 184484 w 815939"/>
              <a:gd name="connsiteY23" fmla="*/ 681790 h 729916"/>
              <a:gd name="connsiteX24" fmla="*/ 208548 w 815939"/>
              <a:gd name="connsiteY24" fmla="*/ 689811 h 729916"/>
              <a:gd name="connsiteX25" fmla="*/ 256674 w 815939"/>
              <a:gd name="connsiteY25" fmla="*/ 697832 h 729916"/>
              <a:gd name="connsiteX26" fmla="*/ 296779 w 815939"/>
              <a:gd name="connsiteY26" fmla="*/ 705853 h 729916"/>
              <a:gd name="connsiteX27" fmla="*/ 352927 w 815939"/>
              <a:gd name="connsiteY27" fmla="*/ 721895 h 729916"/>
              <a:gd name="connsiteX28" fmla="*/ 385011 w 815939"/>
              <a:gd name="connsiteY28" fmla="*/ 729916 h 729916"/>
              <a:gd name="connsiteX29" fmla="*/ 601579 w 815939"/>
              <a:gd name="connsiteY29" fmla="*/ 721895 h 729916"/>
              <a:gd name="connsiteX30" fmla="*/ 641684 w 815939"/>
              <a:gd name="connsiteY30" fmla="*/ 705853 h 729916"/>
              <a:gd name="connsiteX31" fmla="*/ 665748 w 815939"/>
              <a:gd name="connsiteY31" fmla="*/ 697832 h 729916"/>
              <a:gd name="connsiteX32" fmla="*/ 689811 w 815939"/>
              <a:gd name="connsiteY32" fmla="*/ 673769 h 729916"/>
              <a:gd name="connsiteX33" fmla="*/ 713874 w 815939"/>
              <a:gd name="connsiteY33" fmla="*/ 657727 h 729916"/>
              <a:gd name="connsiteX34" fmla="*/ 737937 w 815939"/>
              <a:gd name="connsiteY34" fmla="*/ 609600 h 729916"/>
              <a:gd name="connsiteX35" fmla="*/ 753979 w 815939"/>
              <a:gd name="connsiteY35" fmla="*/ 585537 h 729916"/>
              <a:gd name="connsiteX36" fmla="*/ 762000 w 815939"/>
              <a:gd name="connsiteY36" fmla="*/ 545432 h 729916"/>
              <a:gd name="connsiteX37" fmla="*/ 770021 w 815939"/>
              <a:gd name="connsiteY37" fmla="*/ 513348 h 729916"/>
              <a:gd name="connsiteX38" fmla="*/ 778042 w 815939"/>
              <a:gd name="connsiteY38" fmla="*/ 425116 h 729916"/>
              <a:gd name="connsiteX39" fmla="*/ 786063 w 815939"/>
              <a:gd name="connsiteY39" fmla="*/ 376990 h 729916"/>
              <a:gd name="connsiteX40" fmla="*/ 794084 w 815939"/>
              <a:gd name="connsiteY40" fmla="*/ 320842 h 729916"/>
              <a:gd name="connsiteX41" fmla="*/ 810127 w 815939"/>
              <a:gd name="connsiteY41" fmla="*/ 224590 h 729916"/>
              <a:gd name="connsiteX42" fmla="*/ 810127 w 815939"/>
              <a:gd name="connsiteY42" fmla="*/ 64169 h 72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15939" h="729916">
                <a:moveTo>
                  <a:pt x="810127" y="64169"/>
                </a:moveTo>
                <a:cubicBezTo>
                  <a:pt x="803443" y="36095"/>
                  <a:pt x="783517" y="58076"/>
                  <a:pt x="770021" y="56148"/>
                </a:cubicBezTo>
                <a:cubicBezTo>
                  <a:pt x="746053" y="52724"/>
                  <a:pt x="721506" y="53200"/>
                  <a:pt x="697832" y="48127"/>
                </a:cubicBezTo>
                <a:cubicBezTo>
                  <a:pt x="683753" y="45110"/>
                  <a:pt x="671695" y="35577"/>
                  <a:pt x="657727" y="32085"/>
                </a:cubicBezTo>
                <a:cubicBezTo>
                  <a:pt x="639385" y="27499"/>
                  <a:pt x="620228" y="27171"/>
                  <a:pt x="601579" y="24063"/>
                </a:cubicBezTo>
                <a:cubicBezTo>
                  <a:pt x="588131" y="21822"/>
                  <a:pt x="575014" y="17635"/>
                  <a:pt x="561474" y="16042"/>
                </a:cubicBezTo>
                <a:cubicBezTo>
                  <a:pt x="529499" y="12280"/>
                  <a:pt x="497272" y="11073"/>
                  <a:pt x="465221" y="8021"/>
                </a:cubicBezTo>
                <a:cubicBezTo>
                  <a:pt x="441119" y="5726"/>
                  <a:pt x="417095" y="2674"/>
                  <a:pt x="393032" y="0"/>
                </a:cubicBezTo>
                <a:cubicBezTo>
                  <a:pt x="334211" y="2674"/>
                  <a:pt x="275263" y="3325"/>
                  <a:pt x="216569" y="8021"/>
                </a:cubicBezTo>
                <a:cubicBezTo>
                  <a:pt x="200561" y="9302"/>
                  <a:pt x="179927" y="22514"/>
                  <a:pt x="168442" y="32085"/>
                </a:cubicBezTo>
                <a:cubicBezTo>
                  <a:pt x="159728" y="39347"/>
                  <a:pt x="153093" y="48886"/>
                  <a:pt x="144379" y="56148"/>
                </a:cubicBezTo>
                <a:cubicBezTo>
                  <a:pt x="136973" y="62319"/>
                  <a:pt x="128337" y="66843"/>
                  <a:pt x="120316" y="72190"/>
                </a:cubicBezTo>
                <a:cubicBezTo>
                  <a:pt x="114969" y="82885"/>
                  <a:pt x="111224" y="94544"/>
                  <a:pt x="104274" y="104274"/>
                </a:cubicBezTo>
                <a:cubicBezTo>
                  <a:pt x="97681" y="113505"/>
                  <a:pt x="84905" y="118010"/>
                  <a:pt x="80211" y="128337"/>
                </a:cubicBezTo>
                <a:cubicBezTo>
                  <a:pt x="71088" y="148409"/>
                  <a:pt x="74029" y="172786"/>
                  <a:pt x="64169" y="192506"/>
                </a:cubicBezTo>
                <a:lnTo>
                  <a:pt x="48127" y="224590"/>
                </a:lnTo>
                <a:cubicBezTo>
                  <a:pt x="45453" y="237958"/>
                  <a:pt x="42179" y="251220"/>
                  <a:pt x="40106" y="264695"/>
                </a:cubicBezTo>
                <a:cubicBezTo>
                  <a:pt x="36828" y="286000"/>
                  <a:pt x="35628" y="307600"/>
                  <a:pt x="32084" y="328863"/>
                </a:cubicBezTo>
                <a:cubicBezTo>
                  <a:pt x="30272" y="339737"/>
                  <a:pt x="26737" y="350253"/>
                  <a:pt x="24063" y="360948"/>
                </a:cubicBezTo>
                <a:cubicBezTo>
                  <a:pt x="15748" y="435785"/>
                  <a:pt x="8315" y="510700"/>
                  <a:pt x="0" y="585537"/>
                </a:cubicBezTo>
                <a:cubicBezTo>
                  <a:pt x="2674" y="601579"/>
                  <a:pt x="2311" y="618435"/>
                  <a:pt x="8021" y="633663"/>
                </a:cubicBezTo>
                <a:cubicBezTo>
                  <a:pt x="10676" y="640744"/>
                  <a:pt x="18158" y="644982"/>
                  <a:pt x="24063" y="649706"/>
                </a:cubicBezTo>
                <a:cubicBezTo>
                  <a:pt x="31591" y="655728"/>
                  <a:pt x="39100" y="662363"/>
                  <a:pt x="48127" y="665748"/>
                </a:cubicBezTo>
                <a:cubicBezTo>
                  <a:pt x="76798" y="676499"/>
                  <a:pt x="176203" y="681100"/>
                  <a:pt x="184484" y="681790"/>
                </a:cubicBezTo>
                <a:cubicBezTo>
                  <a:pt x="192505" y="684464"/>
                  <a:pt x="200294" y="687977"/>
                  <a:pt x="208548" y="689811"/>
                </a:cubicBezTo>
                <a:cubicBezTo>
                  <a:pt x="224424" y="693339"/>
                  <a:pt x="240673" y="694923"/>
                  <a:pt x="256674" y="697832"/>
                </a:cubicBezTo>
                <a:cubicBezTo>
                  <a:pt x="270087" y="700271"/>
                  <a:pt x="283471" y="702896"/>
                  <a:pt x="296779" y="705853"/>
                </a:cubicBezTo>
                <a:cubicBezTo>
                  <a:pt x="353193" y="718389"/>
                  <a:pt x="306036" y="708498"/>
                  <a:pt x="352927" y="721895"/>
                </a:cubicBezTo>
                <a:cubicBezTo>
                  <a:pt x="363527" y="724923"/>
                  <a:pt x="374316" y="727242"/>
                  <a:pt x="385011" y="729916"/>
                </a:cubicBezTo>
                <a:cubicBezTo>
                  <a:pt x="457200" y="727242"/>
                  <a:pt x="529656" y="728638"/>
                  <a:pt x="601579" y="721895"/>
                </a:cubicBezTo>
                <a:cubicBezTo>
                  <a:pt x="615914" y="720551"/>
                  <a:pt x="628203" y="710908"/>
                  <a:pt x="641684" y="705853"/>
                </a:cubicBezTo>
                <a:cubicBezTo>
                  <a:pt x="649601" y="702884"/>
                  <a:pt x="657727" y="700506"/>
                  <a:pt x="665748" y="697832"/>
                </a:cubicBezTo>
                <a:cubicBezTo>
                  <a:pt x="673769" y="689811"/>
                  <a:pt x="681097" y="681031"/>
                  <a:pt x="689811" y="673769"/>
                </a:cubicBezTo>
                <a:cubicBezTo>
                  <a:pt x="697217" y="667598"/>
                  <a:pt x="707058" y="664544"/>
                  <a:pt x="713874" y="657727"/>
                </a:cubicBezTo>
                <a:cubicBezTo>
                  <a:pt x="736861" y="634740"/>
                  <a:pt x="724890" y="635694"/>
                  <a:pt x="737937" y="609600"/>
                </a:cubicBezTo>
                <a:cubicBezTo>
                  <a:pt x="742248" y="600978"/>
                  <a:pt x="748632" y="593558"/>
                  <a:pt x="753979" y="585537"/>
                </a:cubicBezTo>
                <a:cubicBezTo>
                  <a:pt x="756653" y="572169"/>
                  <a:pt x="759043" y="558740"/>
                  <a:pt x="762000" y="545432"/>
                </a:cubicBezTo>
                <a:cubicBezTo>
                  <a:pt x="764391" y="534671"/>
                  <a:pt x="768564" y="524275"/>
                  <a:pt x="770021" y="513348"/>
                </a:cubicBezTo>
                <a:cubicBezTo>
                  <a:pt x="773924" y="484075"/>
                  <a:pt x="774591" y="454446"/>
                  <a:pt x="778042" y="425116"/>
                </a:cubicBezTo>
                <a:cubicBezTo>
                  <a:pt x="779942" y="408964"/>
                  <a:pt x="783590" y="393064"/>
                  <a:pt x="786063" y="376990"/>
                </a:cubicBezTo>
                <a:cubicBezTo>
                  <a:pt x="788938" y="358304"/>
                  <a:pt x="791739" y="339602"/>
                  <a:pt x="794084" y="320842"/>
                </a:cubicBezTo>
                <a:cubicBezTo>
                  <a:pt x="804830" y="234880"/>
                  <a:pt x="793825" y="273497"/>
                  <a:pt x="810127" y="224590"/>
                </a:cubicBezTo>
                <a:cubicBezTo>
                  <a:pt x="818874" y="128370"/>
                  <a:pt x="816811" y="92243"/>
                  <a:pt x="810127" y="64169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rihandsfigur: Form 10"/>
          <p:cNvSpPr/>
          <p:nvPr/>
        </p:nvSpPr>
        <p:spPr>
          <a:xfrm rot="21081357">
            <a:off x="6546737" y="2767733"/>
            <a:ext cx="1440160" cy="1058743"/>
          </a:xfrm>
          <a:custGeom>
            <a:avLst/>
            <a:gdLst>
              <a:gd name="connsiteX0" fmla="*/ 810127 w 815939"/>
              <a:gd name="connsiteY0" fmla="*/ 64169 h 729916"/>
              <a:gd name="connsiteX1" fmla="*/ 770021 w 815939"/>
              <a:gd name="connsiteY1" fmla="*/ 56148 h 729916"/>
              <a:gd name="connsiteX2" fmla="*/ 697832 w 815939"/>
              <a:gd name="connsiteY2" fmla="*/ 48127 h 729916"/>
              <a:gd name="connsiteX3" fmla="*/ 657727 w 815939"/>
              <a:gd name="connsiteY3" fmla="*/ 32085 h 729916"/>
              <a:gd name="connsiteX4" fmla="*/ 601579 w 815939"/>
              <a:gd name="connsiteY4" fmla="*/ 24063 h 729916"/>
              <a:gd name="connsiteX5" fmla="*/ 561474 w 815939"/>
              <a:gd name="connsiteY5" fmla="*/ 16042 h 729916"/>
              <a:gd name="connsiteX6" fmla="*/ 465221 w 815939"/>
              <a:gd name="connsiteY6" fmla="*/ 8021 h 729916"/>
              <a:gd name="connsiteX7" fmla="*/ 393032 w 815939"/>
              <a:gd name="connsiteY7" fmla="*/ 0 h 729916"/>
              <a:gd name="connsiteX8" fmla="*/ 216569 w 815939"/>
              <a:gd name="connsiteY8" fmla="*/ 8021 h 729916"/>
              <a:gd name="connsiteX9" fmla="*/ 168442 w 815939"/>
              <a:gd name="connsiteY9" fmla="*/ 32085 h 729916"/>
              <a:gd name="connsiteX10" fmla="*/ 144379 w 815939"/>
              <a:gd name="connsiteY10" fmla="*/ 56148 h 729916"/>
              <a:gd name="connsiteX11" fmla="*/ 120316 w 815939"/>
              <a:gd name="connsiteY11" fmla="*/ 72190 h 729916"/>
              <a:gd name="connsiteX12" fmla="*/ 104274 w 815939"/>
              <a:gd name="connsiteY12" fmla="*/ 104274 h 729916"/>
              <a:gd name="connsiteX13" fmla="*/ 80211 w 815939"/>
              <a:gd name="connsiteY13" fmla="*/ 128337 h 729916"/>
              <a:gd name="connsiteX14" fmla="*/ 64169 w 815939"/>
              <a:gd name="connsiteY14" fmla="*/ 192506 h 729916"/>
              <a:gd name="connsiteX15" fmla="*/ 48127 w 815939"/>
              <a:gd name="connsiteY15" fmla="*/ 224590 h 729916"/>
              <a:gd name="connsiteX16" fmla="*/ 40106 w 815939"/>
              <a:gd name="connsiteY16" fmla="*/ 264695 h 729916"/>
              <a:gd name="connsiteX17" fmla="*/ 32084 w 815939"/>
              <a:gd name="connsiteY17" fmla="*/ 328863 h 729916"/>
              <a:gd name="connsiteX18" fmla="*/ 24063 w 815939"/>
              <a:gd name="connsiteY18" fmla="*/ 360948 h 729916"/>
              <a:gd name="connsiteX19" fmla="*/ 0 w 815939"/>
              <a:gd name="connsiteY19" fmla="*/ 585537 h 729916"/>
              <a:gd name="connsiteX20" fmla="*/ 8021 w 815939"/>
              <a:gd name="connsiteY20" fmla="*/ 633663 h 729916"/>
              <a:gd name="connsiteX21" fmla="*/ 24063 w 815939"/>
              <a:gd name="connsiteY21" fmla="*/ 649706 h 729916"/>
              <a:gd name="connsiteX22" fmla="*/ 48127 w 815939"/>
              <a:gd name="connsiteY22" fmla="*/ 665748 h 729916"/>
              <a:gd name="connsiteX23" fmla="*/ 184484 w 815939"/>
              <a:gd name="connsiteY23" fmla="*/ 681790 h 729916"/>
              <a:gd name="connsiteX24" fmla="*/ 208548 w 815939"/>
              <a:gd name="connsiteY24" fmla="*/ 689811 h 729916"/>
              <a:gd name="connsiteX25" fmla="*/ 256674 w 815939"/>
              <a:gd name="connsiteY25" fmla="*/ 697832 h 729916"/>
              <a:gd name="connsiteX26" fmla="*/ 296779 w 815939"/>
              <a:gd name="connsiteY26" fmla="*/ 705853 h 729916"/>
              <a:gd name="connsiteX27" fmla="*/ 352927 w 815939"/>
              <a:gd name="connsiteY27" fmla="*/ 721895 h 729916"/>
              <a:gd name="connsiteX28" fmla="*/ 385011 w 815939"/>
              <a:gd name="connsiteY28" fmla="*/ 729916 h 729916"/>
              <a:gd name="connsiteX29" fmla="*/ 601579 w 815939"/>
              <a:gd name="connsiteY29" fmla="*/ 721895 h 729916"/>
              <a:gd name="connsiteX30" fmla="*/ 641684 w 815939"/>
              <a:gd name="connsiteY30" fmla="*/ 705853 h 729916"/>
              <a:gd name="connsiteX31" fmla="*/ 665748 w 815939"/>
              <a:gd name="connsiteY31" fmla="*/ 697832 h 729916"/>
              <a:gd name="connsiteX32" fmla="*/ 689811 w 815939"/>
              <a:gd name="connsiteY32" fmla="*/ 673769 h 729916"/>
              <a:gd name="connsiteX33" fmla="*/ 713874 w 815939"/>
              <a:gd name="connsiteY33" fmla="*/ 657727 h 729916"/>
              <a:gd name="connsiteX34" fmla="*/ 737937 w 815939"/>
              <a:gd name="connsiteY34" fmla="*/ 609600 h 729916"/>
              <a:gd name="connsiteX35" fmla="*/ 753979 w 815939"/>
              <a:gd name="connsiteY35" fmla="*/ 585537 h 729916"/>
              <a:gd name="connsiteX36" fmla="*/ 762000 w 815939"/>
              <a:gd name="connsiteY36" fmla="*/ 545432 h 729916"/>
              <a:gd name="connsiteX37" fmla="*/ 770021 w 815939"/>
              <a:gd name="connsiteY37" fmla="*/ 513348 h 729916"/>
              <a:gd name="connsiteX38" fmla="*/ 778042 w 815939"/>
              <a:gd name="connsiteY38" fmla="*/ 425116 h 729916"/>
              <a:gd name="connsiteX39" fmla="*/ 786063 w 815939"/>
              <a:gd name="connsiteY39" fmla="*/ 376990 h 729916"/>
              <a:gd name="connsiteX40" fmla="*/ 794084 w 815939"/>
              <a:gd name="connsiteY40" fmla="*/ 320842 h 729916"/>
              <a:gd name="connsiteX41" fmla="*/ 810127 w 815939"/>
              <a:gd name="connsiteY41" fmla="*/ 224590 h 729916"/>
              <a:gd name="connsiteX42" fmla="*/ 810127 w 815939"/>
              <a:gd name="connsiteY42" fmla="*/ 64169 h 72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15939" h="729916">
                <a:moveTo>
                  <a:pt x="810127" y="64169"/>
                </a:moveTo>
                <a:cubicBezTo>
                  <a:pt x="803443" y="36095"/>
                  <a:pt x="783517" y="58076"/>
                  <a:pt x="770021" y="56148"/>
                </a:cubicBezTo>
                <a:cubicBezTo>
                  <a:pt x="746053" y="52724"/>
                  <a:pt x="721506" y="53200"/>
                  <a:pt x="697832" y="48127"/>
                </a:cubicBezTo>
                <a:cubicBezTo>
                  <a:pt x="683753" y="45110"/>
                  <a:pt x="671695" y="35577"/>
                  <a:pt x="657727" y="32085"/>
                </a:cubicBezTo>
                <a:cubicBezTo>
                  <a:pt x="639385" y="27499"/>
                  <a:pt x="620228" y="27171"/>
                  <a:pt x="601579" y="24063"/>
                </a:cubicBezTo>
                <a:cubicBezTo>
                  <a:pt x="588131" y="21822"/>
                  <a:pt x="575014" y="17635"/>
                  <a:pt x="561474" y="16042"/>
                </a:cubicBezTo>
                <a:cubicBezTo>
                  <a:pt x="529499" y="12280"/>
                  <a:pt x="497272" y="11073"/>
                  <a:pt x="465221" y="8021"/>
                </a:cubicBezTo>
                <a:cubicBezTo>
                  <a:pt x="441119" y="5726"/>
                  <a:pt x="417095" y="2674"/>
                  <a:pt x="393032" y="0"/>
                </a:cubicBezTo>
                <a:cubicBezTo>
                  <a:pt x="334211" y="2674"/>
                  <a:pt x="275263" y="3325"/>
                  <a:pt x="216569" y="8021"/>
                </a:cubicBezTo>
                <a:cubicBezTo>
                  <a:pt x="200561" y="9302"/>
                  <a:pt x="179927" y="22514"/>
                  <a:pt x="168442" y="32085"/>
                </a:cubicBezTo>
                <a:cubicBezTo>
                  <a:pt x="159728" y="39347"/>
                  <a:pt x="153093" y="48886"/>
                  <a:pt x="144379" y="56148"/>
                </a:cubicBezTo>
                <a:cubicBezTo>
                  <a:pt x="136973" y="62319"/>
                  <a:pt x="128337" y="66843"/>
                  <a:pt x="120316" y="72190"/>
                </a:cubicBezTo>
                <a:cubicBezTo>
                  <a:pt x="114969" y="82885"/>
                  <a:pt x="111224" y="94544"/>
                  <a:pt x="104274" y="104274"/>
                </a:cubicBezTo>
                <a:cubicBezTo>
                  <a:pt x="97681" y="113505"/>
                  <a:pt x="84905" y="118010"/>
                  <a:pt x="80211" y="128337"/>
                </a:cubicBezTo>
                <a:cubicBezTo>
                  <a:pt x="71088" y="148409"/>
                  <a:pt x="74029" y="172786"/>
                  <a:pt x="64169" y="192506"/>
                </a:cubicBezTo>
                <a:lnTo>
                  <a:pt x="48127" y="224590"/>
                </a:lnTo>
                <a:cubicBezTo>
                  <a:pt x="45453" y="237958"/>
                  <a:pt x="42179" y="251220"/>
                  <a:pt x="40106" y="264695"/>
                </a:cubicBezTo>
                <a:cubicBezTo>
                  <a:pt x="36828" y="286000"/>
                  <a:pt x="35628" y="307600"/>
                  <a:pt x="32084" y="328863"/>
                </a:cubicBezTo>
                <a:cubicBezTo>
                  <a:pt x="30272" y="339737"/>
                  <a:pt x="26737" y="350253"/>
                  <a:pt x="24063" y="360948"/>
                </a:cubicBezTo>
                <a:cubicBezTo>
                  <a:pt x="15748" y="435785"/>
                  <a:pt x="8315" y="510700"/>
                  <a:pt x="0" y="585537"/>
                </a:cubicBezTo>
                <a:cubicBezTo>
                  <a:pt x="2674" y="601579"/>
                  <a:pt x="2311" y="618435"/>
                  <a:pt x="8021" y="633663"/>
                </a:cubicBezTo>
                <a:cubicBezTo>
                  <a:pt x="10676" y="640744"/>
                  <a:pt x="18158" y="644982"/>
                  <a:pt x="24063" y="649706"/>
                </a:cubicBezTo>
                <a:cubicBezTo>
                  <a:pt x="31591" y="655728"/>
                  <a:pt x="39100" y="662363"/>
                  <a:pt x="48127" y="665748"/>
                </a:cubicBezTo>
                <a:cubicBezTo>
                  <a:pt x="76798" y="676499"/>
                  <a:pt x="176203" y="681100"/>
                  <a:pt x="184484" y="681790"/>
                </a:cubicBezTo>
                <a:cubicBezTo>
                  <a:pt x="192505" y="684464"/>
                  <a:pt x="200294" y="687977"/>
                  <a:pt x="208548" y="689811"/>
                </a:cubicBezTo>
                <a:cubicBezTo>
                  <a:pt x="224424" y="693339"/>
                  <a:pt x="240673" y="694923"/>
                  <a:pt x="256674" y="697832"/>
                </a:cubicBezTo>
                <a:cubicBezTo>
                  <a:pt x="270087" y="700271"/>
                  <a:pt x="283471" y="702896"/>
                  <a:pt x="296779" y="705853"/>
                </a:cubicBezTo>
                <a:cubicBezTo>
                  <a:pt x="353193" y="718389"/>
                  <a:pt x="306036" y="708498"/>
                  <a:pt x="352927" y="721895"/>
                </a:cubicBezTo>
                <a:cubicBezTo>
                  <a:pt x="363527" y="724923"/>
                  <a:pt x="374316" y="727242"/>
                  <a:pt x="385011" y="729916"/>
                </a:cubicBezTo>
                <a:cubicBezTo>
                  <a:pt x="457200" y="727242"/>
                  <a:pt x="529656" y="728638"/>
                  <a:pt x="601579" y="721895"/>
                </a:cubicBezTo>
                <a:cubicBezTo>
                  <a:pt x="615914" y="720551"/>
                  <a:pt x="628203" y="710908"/>
                  <a:pt x="641684" y="705853"/>
                </a:cubicBezTo>
                <a:cubicBezTo>
                  <a:pt x="649601" y="702884"/>
                  <a:pt x="657727" y="700506"/>
                  <a:pt x="665748" y="697832"/>
                </a:cubicBezTo>
                <a:cubicBezTo>
                  <a:pt x="673769" y="689811"/>
                  <a:pt x="681097" y="681031"/>
                  <a:pt x="689811" y="673769"/>
                </a:cubicBezTo>
                <a:cubicBezTo>
                  <a:pt x="697217" y="667598"/>
                  <a:pt x="707058" y="664544"/>
                  <a:pt x="713874" y="657727"/>
                </a:cubicBezTo>
                <a:cubicBezTo>
                  <a:pt x="736861" y="634740"/>
                  <a:pt x="724890" y="635694"/>
                  <a:pt x="737937" y="609600"/>
                </a:cubicBezTo>
                <a:cubicBezTo>
                  <a:pt x="742248" y="600978"/>
                  <a:pt x="748632" y="593558"/>
                  <a:pt x="753979" y="585537"/>
                </a:cubicBezTo>
                <a:cubicBezTo>
                  <a:pt x="756653" y="572169"/>
                  <a:pt x="759043" y="558740"/>
                  <a:pt x="762000" y="545432"/>
                </a:cubicBezTo>
                <a:cubicBezTo>
                  <a:pt x="764391" y="534671"/>
                  <a:pt x="768564" y="524275"/>
                  <a:pt x="770021" y="513348"/>
                </a:cubicBezTo>
                <a:cubicBezTo>
                  <a:pt x="773924" y="484075"/>
                  <a:pt x="774591" y="454446"/>
                  <a:pt x="778042" y="425116"/>
                </a:cubicBezTo>
                <a:cubicBezTo>
                  <a:pt x="779942" y="408964"/>
                  <a:pt x="783590" y="393064"/>
                  <a:pt x="786063" y="376990"/>
                </a:cubicBezTo>
                <a:cubicBezTo>
                  <a:pt x="788938" y="358304"/>
                  <a:pt x="791739" y="339602"/>
                  <a:pt x="794084" y="320842"/>
                </a:cubicBezTo>
                <a:cubicBezTo>
                  <a:pt x="804830" y="234880"/>
                  <a:pt x="793825" y="273497"/>
                  <a:pt x="810127" y="224590"/>
                </a:cubicBezTo>
                <a:cubicBezTo>
                  <a:pt x="818874" y="128370"/>
                  <a:pt x="816811" y="92243"/>
                  <a:pt x="810127" y="64169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Rak pilkoppling 12"/>
          <p:cNvCxnSpPr>
            <a:cxnSpLocks/>
          </p:cNvCxnSpPr>
          <p:nvPr/>
        </p:nvCxnSpPr>
        <p:spPr>
          <a:xfrm flipV="1">
            <a:off x="2304008" y="3707829"/>
            <a:ext cx="3096344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koppling 14"/>
          <p:cNvCxnSpPr/>
          <p:nvPr/>
        </p:nvCxnSpPr>
        <p:spPr>
          <a:xfrm flipV="1">
            <a:off x="2935705" y="3707829"/>
            <a:ext cx="448423" cy="360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777590"/>
      </p:ext>
    </p:extLst>
  </p:cSld>
  <p:clrMapOvr>
    <a:masterClrMapping/>
  </p:clrMapOvr>
  <p:transition>
    <p:wip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Reaktionen mellan karboxylsyran och alkoholen till en ester är en </a:t>
            </a:r>
            <a:r>
              <a:rPr lang="sv-SE" sz="2400" dirty="0">
                <a:solidFill>
                  <a:srgbClr val="7030A0"/>
                </a:solidFill>
              </a:rPr>
              <a:t>jämviktsreaktion</a:t>
            </a:r>
            <a:r>
              <a:rPr lang="sv-SE" sz="2000" dirty="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3131765"/>
            <a:ext cx="6984776" cy="293366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83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44852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sv-SE" sz="3200" dirty="0">
                <a:solidFill>
                  <a:srgbClr val="7030A0"/>
                </a:solidFill>
              </a:rPr>
              <a:t>Estrar – namngivning</a:t>
            </a:r>
            <a:br>
              <a:rPr lang="sv-SE" sz="3200" dirty="0">
                <a:solidFill>
                  <a:srgbClr val="7030A0"/>
                </a:solidFill>
              </a:rPr>
            </a:br>
            <a:endParaRPr lang="sv-SE" sz="3200" dirty="0">
              <a:solidFill>
                <a:srgbClr val="7030A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3769" y="1763926"/>
            <a:ext cx="9432826" cy="4989036"/>
          </a:xfrm>
        </p:spPr>
        <p:txBody>
          <a:bodyPr/>
          <a:lstStyle/>
          <a:p>
            <a:pPr marL="0" indent="0">
              <a:buNone/>
            </a:pPr>
            <a:r>
              <a:rPr lang="sv-SE" sz="2400" i="1" dirty="0"/>
              <a:t>Första delen </a:t>
            </a:r>
            <a:r>
              <a:rPr lang="sv-SE" sz="2400" dirty="0"/>
              <a:t>av esterns namn </a:t>
            </a:r>
            <a:r>
              <a:rPr lang="sv-SE" sz="2400" i="1" dirty="0"/>
              <a:t>bestäms av alkoholen (</a:t>
            </a:r>
            <a:r>
              <a:rPr lang="sv-SE" sz="2400" i="1" dirty="0" err="1"/>
              <a:t>alkylgrupp</a:t>
            </a:r>
            <a:r>
              <a:rPr lang="sv-SE" sz="2400" dirty="0"/>
              <a:t>), </a:t>
            </a:r>
          </a:p>
          <a:p>
            <a:pPr marL="0" indent="0">
              <a:buNone/>
            </a:pPr>
            <a:r>
              <a:rPr lang="sv-SE" sz="2400" i="1" dirty="0"/>
              <a:t>Andra delen </a:t>
            </a:r>
            <a:r>
              <a:rPr lang="sv-SE" sz="2400" dirty="0"/>
              <a:t>bestäms av </a:t>
            </a:r>
            <a:r>
              <a:rPr lang="sv-SE" sz="2400" i="1" dirty="0"/>
              <a:t>karboxylsyrans jon (</a:t>
            </a:r>
            <a:r>
              <a:rPr lang="sv-SE" sz="2400" i="1" dirty="0" err="1"/>
              <a:t>karboxylatjonen</a:t>
            </a:r>
            <a:r>
              <a:rPr lang="sv-SE" sz="2400" i="1" dirty="0"/>
              <a:t>)  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i="1" dirty="0"/>
              <a:t>	Alkohol 	+ karboxylsyra 	 → 	</a:t>
            </a:r>
            <a:r>
              <a:rPr lang="sv-SE" sz="2400" i="1" dirty="0">
                <a:solidFill>
                  <a:srgbClr val="7030A0"/>
                </a:solidFill>
              </a:rPr>
              <a:t>ester </a:t>
            </a:r>
            <a:r>
              <a:rPr lang="sv-SE" sz="2400" i="1" dirty="0"/>
              <a:t>+ vatten</a:t>
            </a:r>
          </a:p>
          <a:p>
            <a:pPr marL="0" indent="0">
              <a:buNone/>
            </a:pPr>
            <a:endParaRPr lang="sv-SE" sz="2400" i="1" dirty="0"/>
          </a:p>
          <a:p>
            <a:pPr marL="0" indent="0">
              <a:buNone/>
            </a:pPr>
            <a:endParaRPr lang="sv-SE" sz="2400" i="1" dirty="0"/>
          </a:p>
          <a:p>
            <a:pPr marL="0" indent="0">
              <a:buNone/>
            </a:pPr>
            <a:r>
              <a:rPr lang="sv-SE" sz="2400" i="1" dirty="0"/>
              <a:t>Ex. 	metanol + propansyra 	→	</a:t>
            </a:r>
            <a:r>
              <a:rPr lang="sv-SE" sz="2400" i="1" dirty="0" err="1"/>
              <a:t>metylpropan</a:t>
            </a:r>
            <a:r>
              <a:rPr lang="sv-SE" sz="2400" i="1" dirty="0" err="1">
                <a:solidFill>
                  <a:srgbClr val="7030A0"/>
                </a:solidFill>
              </a:rPr>
              <a:t>oat</a:t>
            </a:r>
            <a:r>
              <a:rPr lang="sv-SE" sz="2400" i="1" dirty="0"/>
              <a:t> + vatten</a:t>
            </a:r>
          </a:p>
          <a:p>
            <a:pPr marL="0" indent="0">
              <a:buNone/>
            </a:pPr>
            <a:endParaRPr lang="sv-SE" sz="2400" i="1" dirty="0"/>
          </a:p>
          <a:p>
            <a:pPr marL="0" indent="0">
              <a:buNone/>
            </a:pPr>
            <a:r>
              <a:rPr lang="sv-SE" sz="2400" i="1" dirty="0"/>
              <a:t>	etanol + etansyra 	 → 	</a:t>
            </a:r>
            <a:r>
              <a:rPr lang="sv-SE" sz="2400" i="1" dirty="0" err="1"/>
              <a:t>etyletan</a:t>
            </a:r>
            <a:r>
              <a:rPr lang="sv-SE" sz="2400" i="1" dirty="0" err="1">
                <a:solidFill>
                  <a:srgbClr val="7030A0"/>
                </a:solidFill>
              </a:rPr>
              <a:t>oat</a:t>
            </a:r>
            <a:r>
              <a:rPr lang="sv-SE" sz="2400" i="1" dirty="0"/>
              <a:t> + vatten</a:t>
            </a:r>
          </a:p>
          <a:p>
            <a:pPr marL="0" indent="0">
              <a:buNone/>
            </a:pPr>
            <a:r>
              <a:rPr lang="sv-SE" sz="2400" i="1" dirty="0"/>
              <a:t>					(etylacetat)</a:t>
            </a:r>
          </a:p>
          <a:p>
            <a:pPr marL="0" indent="0">
              <a:buNone/>
            </a:pPr>
            <a:endParaRPr lang="sv-SE" sz="2400" i="1" dirty="0"/>
          </a:p>
        </p:txBody>
      </p:sp>
    </p:spTree>
    <p:extLst>
      <p:ext uri="{BB962C8B-B14F-4D97-AF65-F5344CB8AC3E}">
        <p14:creationId xmlns:p14="http://schemas.microsoft.com/office/powerpoint/2010/main" val="301230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Karboxylsyrans jon - </a:t>
            </a:r>
            <a:r>
              <a:rPr lang="sv-SE" sz="2800" dirty="0" err="1"/>
              <a:t>karboxylatjon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6861930" y="2074995"/>
            <a:ext cx="2376264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err="1">
                <a:solidFill>
                  <a:srgbClr val="7030A0"/>
                </a:solidFill>
              </a:rPr>
              <a:t>Karboxylatjon</a:t>
            </a:r>
            <a:r>
              <a:rPr lang="sv-SE" i="1" dirty="0">
                <a:solidFill>
                  <a:srgbClr val="7030A0"/>
                </a:solidFill>
              </a:rPr>
              <a:t> </a:t>
            </a:r>
            <a:r>
              <a:rPr lang="sv-SE" i="1" dirty="0"/>
              <a:t>– den negativa jonen av en karboxylsyra</a:t>
            </a:r>
          </a:p>
        </p:txBody>
      </p:sp>
      <p:cxnSp>
        <p:nvCxnSpPr>
          <p:cNvPr id="6" name="Kurva 5"/>
          <p:cNvCxnSpPr/>
          <p:nvPr/>
        </p:nvCxnSpPr>
        <p:spPr>
          <a:xfrm rot="5400000">
            <a:off x="6769957" y="2991997"/>
            <a:ext cx="904026" cy="720080"/>
          </a:xfrm>
          <a:prstGeom prst="curvedConnector3">
            <a:avLst>
              <a:gd name="adj1" fmla="val 10180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031" y="2411685"/>
            <a:ext cx="6156744" cy="418507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488584" y="4283893"/>
            <a:ext cx="2304256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sz="1400" dirty="0"/>
              <a:t>(</a:t>
            </a:r>
            <a:r>
              <a:rPr lang="sv-SE" sz="1600" i="1" dirty="0">
                <a:solidFill>
                  <a:srgbClr val="7030A0"/>
                </a:solidFill>
              </a:rPr>
              <a:t>syra</a:t>
            </a:r>
            <a:r>
              <a:rPr lang="sv-SE" sz="1600" dirty="0"/>
              <a:t> i karboxylsyrans </a:t>
            </a:r>
            <a:r>
              <a:rPr lang="sv-SE" sz="1600" dirty="0" err="1"/>
              <a:t>namnn</a:t>
            </a:r>
            <a:r>
              <a:rPr lang="sv-SE" sz="1600" dirty="0"/>
              <a:t> byts mot </a:t>
            </a:r>
            <a:r>
              <a:rPr lang="sv-SE" sz="1600" i="1" dirty="0"/>
              <a:t>-</a:t>
            </a:r>
            <a:r>
              <a:rPr lang="sv-SE" sz="1600" i="1" dirty="0" err="1">
                <a:solidFill>
                  <a:srgbClr val="7030A0"/>
                </a:solidFill>
              </a:rPr>
              <a:t>oat</a:t>
            </a:r>
            <a:r>
              <a:rPr lang="sv-SE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28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sv-SE" dirty="0"/>
              <a:t>”Fett” , triglycerid</a:t>
            </a:r>
            <a:br>
              <a:rPr lang="sv-SE" dirty="0"/>
            </a:br>
            <a:r>
              <a:rPr lang="sv-SE" sz="2700" dirty="0"/>
              <a:t>(En ester mellan tre fett</a:t>
            </a:r>
            <a:r>
              <a:rPr lang="sv-SE" sz="2700" dirty="0">
                <a:solidFill>
                  <a:srgbClr val="7030A0"/>
                </a:solidFill>
              </a:rPr>
              <a:t>syror</a:t>
            </a:r>
            <a:r>
              <a:rPr lang="sv-SE" sz="2700" dirty="0"/>
              <a:t> och glycer</a:t>
            </a:r>
            <a:r>
              <a:rPr lang="sv-SE" sz="2700" dirty="0">
                <a:solidFill>
                  <a:srgbClr val="7030A0"/>
                </a:solidFill>
              </a:rPr>
              <a:t>ol</a:t>
            </a:r>
            <a:r>
              <a:rPr lang="sv-SE" sz="2700" dirty="0"/>
              <a:t> )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84" y="2339677"/>
            <a:ext cx="5366359" cy="31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04" y="5940077"/>
            <a:ext cx="2520280" cy="60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ihandsfigur: Form 2"/>
          <p:cNvSpPr/>
          <p:nvPr/>
        </p:nvSpPr>
        <p:spPr>
          <a:xfrm>
            <a:off x="1820778" y="2534653"/>
            <a:ext cx="987285" cy="1461208"/>
          </a:xfrm>
          <a:custGeom>
            <a:avLst/>
            <a:gdLst>
              <a:gd name="connsiteX0" fmla="*/ 882316 w 930442"/>
              <a:gd name="connsiteY0" fmla="*/ 136358 h 1467852"/>
              <a:gd name="connsiteX1" fmla="*/ 794084 w 930442"/>
              <a:gd name="connsiteY1" fmla="*/ 104273 h 1467852"/>
              <a:gd name="connsiteX2" fmla="*/ 753979 w 930442"/>
              <a:gd name="connsiteY2" fmla="*/ 80210 h 1467852"/>
              <a:gd name="connsiteX3" fmla="*/ 689810 w 930442"/>
              <a:gd name="connsiteY3" fmla="*/ 64168 h 1467852"/>
              <a:gd name="connsiteX4" fmla="*/ 609600 w 930442"/>
              <a:gd name="connsiteY4" fmla="*/ 48126 h 1467852"/>
              <a:gd name="connsiteX5" fmla="*/ 505326 w 930442"/>
              <a:gd name="connsiteY5" fmla="*/ 24063 h 1467852"/>
              <a:gd name="connsiteX6" fmla="*/ 376989 w 930442"/>
              <a:gd name="connsiteY6" fmla="*/ 8021 h 1467852"/>
              <a:gd name="connsiteX7" fmla="*/ 328863 w 930442"/>
              <a:gd name="connsiteY7" fmla="*/ 0 h 1467852"/>
              <a:gd name="connsiteX8" fmla="*/ 128337 w 930442"/>
              <a:gd name="connsiteY8" fmla="*/ 8021 h 1467852"/>
              <a:gd name="connsiteX9" fmla="*/ 104274 w 930442"/>
              <a:gd name="connsiteY9" fmla="*/ 16042 h 1467852"/>
              <a:gd name="connsiteX10" fmla="*/ 48126 w 930442"/>
              <a:gd name="connsiteY10" fmla="*/ 112294 h 1467852"/>
              <a:gd name="connsiteX11" fmla="*/ 24063 w 930442"/>
              <a:gd name="connsiteY11" fmla="*/ 168442 h 1467852"/>
              <a:gd name="connsiteX12" fmla="*/ 8021 w 930442"/>
              <a:gd name="connsiteY12" fmla="*/ 248652 h 1467852"/>
              <a:gd name="connsiteX13" fmla="*/ 0 w 930442"/>
              <a:gd name="connsiteY13" fmla="*/ 505326 h 1467852"/>
              <a:gd name="connsiteX14" fmla="*/ 8021 w 930442"/>
              <a:gd name="connsiteY14" fmla="*/ 954505 h 1467852"/>
              <a:gd name="connsiteX15" fmla="*/ 16042 w 930442"/>
              <a:gd name="connsiteY15" fmla="*/ 994610 h 1467852"/>
              <a:gd name="connsiteX16" fmla="*/ 24063 w 930442"/>
              <a:gd name="connsiteY16" fmla="*/ 1050758 h 1467852"/>
              <a:gd name="connsiteX17" fmla="*/ 40105 w 930442"/>
              <a:gd name="connsiteY17" fmla="*/ 1090863 h 1467852"/>
              <a:gd name="connsiteX18" fmla="*/ 56147 w 930442"/>
              <a:gd name="connsiteY18" fmla="*/ 1147010 h 1467852"/>
              <a:gd name="connsiteX19" fmla="*/ 72189 w 930442"/>
              <a:gd name="connsiteY19" fmla="*/ 1179094 h 1467852"/>
              <a:gd name="connsiteX20" fmla="*/ 88232 w 930442"/>
              <a:gd name="connsiteY20" fmla="*/ 1219200 h 1467852"/>
              <a:gd name="connsiteX21" fmla="*/ 136358 w 930442"/>
              <a:gd name="connsiteY21" fmla="*/ 1291389 h 1467852"/>
              <a:gd name="connsiteX22" fmla="*/ 208547 w 930442"/>
              <a:gd name="connsiteY22" fmla="*/ 1347536 h 1467852"/>
              <a:gd name="connsiteX23" fmla="*/ 272716 w 930442"/>
              <a:gd name="connsiteY23" fmla="*/ 1403684 h 1467852"/>
              <a:gd name="connsiteX24" fmla="*/ 296779 w 930442"/>
              <a:gd name="connsiteY24" fmla="*/ 1427747 h 1467852"/>
              <a:gd name="connsiteX25" fmla="*/ 344905 w 930442"/>
              <a:gd name="connsiteY25" fmla="*/ 1443789 h 1467852"/>
              <a:gd name="connsiteX26" fmla="*/ 368968 w 930442"/>
              <a:gd name="connsiteY26" fmla="*/ 1451810 h 1467852"/>
              <a:gd name="connsiteX27" fmla="*/ 441158 w 930442"/>
              <a:gd name="connsiteY27" fmla="*/ 1467852 h 1467852"/>
              <a:gd name="connsiteX28" fmla="*/ 625642 w 930442"/>
              <a:gd name="connsiteY28" fmla="*/ 1459831 h 1467852"/>
              <a:gd name="connsiteX29" fmla="*/ 657726 w 930442"/>
              <a:gd name="connsiteY29" fmla="*/ 1451810 h 1467852"/>
              <a:gd name="connsiteX30" fmla="*/ 705853 w 930442"/>
              <a:gd name="connsiteY30" fmla="*/ 1435768 h 1467852"/>
              <a:gd name="connsiteX31" fmla="*/ 721895 w 930442"/>
              <a:gd name="connsiteY31" fmla="*/ 1411705 h 1467852"/>
              <a:gd name="connsiteX32" fmla="*/ 745958 w 930442"/>
              <a:gd name="connsiteY32" fmla="*/ 1395663 h 1467852"/>
              <a:gd name="connsiteX33" fmla="*/ 762000 w 930442"/>
              <a:gd name="connsiteY33" fmla="*/ 1347536 h 1467852"/>
              <a:gd name="connsiteX34" fmla="*/ 770021 w 930442"/>
              <a:gd name="connsiteY34" fmla="*/ 1323473 h 1467852"/>
              <a:gd name="connsiteX35" fmla="*/ 778042 w 930442"/>
              <a:gd name="connsiteY35" fmla="*/ 1299410 h 1467852"/>
              <a:gd name="connsiteX36" fmla="*/ 794084 w 930442"/>
              <a:gd name="connsiteY36" fmla="*/ 1211179 h 1467852"/>
              <a:gd name="connsiteX37" fmla="*/ 810126 w 930442"/>
              <a:gd name="connsiteY37" fmla="*/ 1050758 h 1467852"/>
              <a:gd name="connsiteX38" fmla="*/ 826168 w 930442"/>
              <a:gd name="connsiteY38" fmla="*/ 922421 h 1467852"/>
              <a:gd name="connsiteX39" fmla="*/ 834189 w 930442"/>
              <a:gd name="connsiteY39" fmla="*/ 898358 h 1467852"/>
              <a:gd name="connsiteX40" fmla="*/ 842210 w 930442"/>
              <a:gd name="connsiteY40" fmla="*/ 850231 h 1467852"/>
              <a:gd name="connsiteX41" fmla="*/ 858253 w 930442"/>
              <a:gd name="connsiteY41" fmla="*/ 794084 h 1467852"/>
              <a:gd name="connsiteX42" fmla="*/ 866274 w 930442"/>
              <a:gd name="connsiteY42" fmla="*/ 737936 h 1467852"/>
              <a:gd name="connsiteX43" fmla="*/ 874295 w 930442"/>
              <a:gd name="connsiteY43" fmla="*/ 705852 h 1467852"/>
              <a:gd name="connsiteX44" fmla="*/ 882316 w 930442"/>
              <a:gd name="connsiteY44" fmla="*/ 665747 h 1467852"/>
              <a:gd name="connsiteX45" fmla="*/ 898358 w 930442"/>
              <a:gd name="connsiteY45" fmla="*/ 505326 h 1467852"/>
              <a:gd name="connsiteX46" fmla="*/ 914400 w 930442"/>
              <a:gd name="connsiteY46" fmla="*/ 417094 h 1467852"/>
              <a:gd name="connsiteX47" fmla="*/ 930442 w 930442"/>
              <a:gd name="connsiteY47" fmla="*/ 320842 h 1467852"/>
              <a:gd name="connsiteX48" fmla="*/ 882316 w 930442"/>
              <a:gd name="connsiteY48" fmla="*/ 136358 h 146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30442" h="1467852">
                <a:moveTo>
                  <a:pt x="882316" y="136358"/>
                </a:moveTo>
                <a:cubicBezTo>
                  <a:pt x="859590" y="100263"/>
                  <a:pt x="816403" y="115433"/>
                  <a:pt x="794084" y="104273"/>
                </a:cubicBezTo>
                <a:cubicBezTo>
                  <a:pt x="780140" y="97301"/>
                  <a:pt x="768530" y="85806"/>
                  <a:pt x="753979" y="80210"/>
                </a:cubicBezTo>
                <a:cubicBezTo>
                  <a:pt x="733401" y="72295"/>
                  <a:pt x="711200" y="69515"/>
                  <a:pt x="689810" y="64168"/>
                </a:cubicBezTo>
                <a:cubicBezTo>
                  <a:pt x="588618" y="38870"/>
                  <a:pt x="747277" y="77628"/>
                  <a:pt x="609600" y="48126"/>
                </a:cubicBezTo>
                <a:cubicBezTo>
                  <a:pt x="544027" y="34075"/>
                  <a:pt x="559741" y="33132"/>
                  <a:pt x="505326" y="24063"/>
                </a:cubicBezTo>
                <a:cubicBezTo>
                  <a:pt x="435069" y="12354"/>
                  <a:pt x="455344" y="18468"/>
                  <a:pt x="376989" y="8021"/>
                </a:cubicBezTo>
                <a:cubicBezTo>
                  <a:pt x="360868" y="5872"/>
                  <a:pt x="344905" y="2674"/>
                  <a:pt x="328863" y="0"/>
                </a:cubicBezTo>
                <a:cubicBezTo>
                  <a:pt x="262021" y="2674"/>
                  <a:pt x="195062" y="3255"/>
                  <a:pt x="128337" y="8021"/>
                </a:cubicBezTo>
                <a:cubicBezTo>
                  <a:pt x="119904" y="8623"/>
                  <a:pt x="110769" y="10629"/>
                  <a:pt x="104274" y="16042"/>
                </a:cubicBezTo>
                <a:cubicBezTo>
                  <a:pt x="82322" y="34335"/>
                  <a:pt x="56742" y="95061"/>
                  <a:pt x="48126" y="112294"/>
                </a:cubicBezTo>
                <a:cubicBezTo>
                  <a:pt x="37841" y="132864"/>
                  <a:pt x="29121" y="146525"/>
                  <a:pt x="24063" y="168442"/>
                </a:cubicBezTo>
                <a:cubicBezTo>
                  <a:pt x="17932" y="195010"/>
                  <a:pt x="8021" y="248652"/>
                  <a:pt x="8021" y="248652"/>
                </a:cubicBezTo>
                <a:cubicBezTo>
                  <a:pt x="5347" y="334210"/>
                  <a:pt x="0" y="419726"/>
                  <a:pt x="0" y="505326"/>
                </a:cubicBezTo>
                <a:cubicBezTo>
                  <a:pt x="0" y="655076"/>
                  <a:pt x="3114" y="804835"/>
                  <a:pt x="8021" y="954505"/>
                </a:cubicBezTo>
                <a:cubicBezTo>
                  <a:pt x="8468" y="968131"/>
                  <a:pt x="13801" y="981162"/>
                  <a:pt x="16042" y="994610"/>
                </a:cubicBezTo>
                <a:cubicBezTo>
                  <a:pt x="19150" y="1013259"/>
                  <a:pt x="19478" y="1032416"/>
                  <a:pt x="24063" y="1050758"/>
                </a:cubicBezTo>
                <a:cubicBezTo>
                  <a:pt x="27555" y="1064726"/>
                  <a:pt x="35552" y="1077204"/>
                  <a:pt x="40105" y="1090863"/>
                </a:cubicBezTo>
                <a:cubicBezTo>
                  <a:pt x="46260" y="1109329"/>
                  <a:pt x="49495" y="1128717"/>
                  <a:pt x="56147" y="1147010"/>
                </a:cubicBezTo>
                <a:cubicBezTo>
                  <a:pt x="60233" y="1158247"/>
                  <a:pt x="67333" y="1168168"/>
                  <a:pt x="72189" y="1179094"/>
                </a:cubicBezTo>
                <a:cubicBezTo>
                  <a:pt x="78037" y="1192252"/>
                  <a:pt x="81793" y="1206322"/>
                  <a:pt x="88232" y="1219200"/>
                </a:cubicBezTo>
                <a:cubicBezTo>
                  <a:pt x="99003" y="1240741"/>
                  <a:pt x="120237" y="1272581"/>
                  <a:pt x="136358" y="1291389"/>
                </a:cubicBezTo>
                <a:cubicBezTo>
                  <a:pt x="204094" y="1370414"/>
                  <a:pt x="99925" y="1238914"/>
                  <a:pt x="208547" y="1347536"/>
                </a:cubicBezTo>
                <a:cubicBezTo>
                  <a:pt x="333514" y="1472503"/>
                  <a:pt x="193128" y="1337361"/>
                  <a:pt x="272716" y="1403684"/>
                </a:cubicBezTo>
                <a:cubicBezTo>
                  <a:pt x="281430" y="1410946"/>
                  <a:pt x="286863" y="1422238"/>
                  <a:pt x="296779" y="1427747"/>
                </a:cubicBezTo>
                <a:cubicBezTo>
                  <a:pt x="311561" y="1435959"/>
                  <a:pt x="328863" y="1438442"/>
                  <a:pt x="344905" y="1443789"/>
                </a:cubicBezTo>
                <a:cubicBezTo>
                  <a:pt x="352926" y="1446463"/>
                  <a:pt x="360766" y="1449759"/>
                  <a:pt x="368968" y="1451810"/>
                </a:cubicBezTo>
                <a:cubicBezTo>
                  <a:pt x="414279" y="1463137"/>
                  <a:pt x="390243" y="1457669"/>
                  <a:pt x="441158" y="1467852"/>
                </a:cubicBezTo>
                <a:cubicBezTo>
                  <a:pt x="502653" y="1465178"/>
                  <a:pt x="564257" y="1464378"/>
                  <a:pt x="625642" y="1459831"/>
                </a:cubicBezTo>
                <a:cubicBezTo>
                  <a:pt x="636636" y="1459017"/>
                  <a:pt x="647167" y="1454978"/>
                  <a:pt x="657726" y="1451810"/>
                </a:cubicBezTo>
                <a:cubicBezTo>
                  <a:pt x="673923" y="1446951"/>
                  <a:pt x="705853" y="1435768"/>
                  <a:pt x="705853" y="1435768"/>
                </a:cubicBezTo>
                <a:cubicBezTo>
                  <a:pt x="711200" y="1427747"/>
                  <a:pt x="715078" y="1418522"/>
                  <a:pt x="721895" y="1411705"/>
                </a:cubicBezTo>
                <a:cubicBezTo>
                  <a:pt x="728712" y="1404888"/>
                  <a:pt x="740849" y="1403838"/>
                  <a:pt x="745958" y="1395663"/>
                </a:cubicBezTo>
                <a:cubicBezTo>
                  <a:pt x="754920" y="1381323"/>
                  <a:pt x="756653" y="1363578"/>
                  <a:pt x="762000" y="1347536"/>
                </a:cubicBezTo>
                <a:lnTo>
                  <a:pt x="770021" y="1323473"/>
                </a:lnTo>
                <a:cubicBezTo>
                  <a:pt x="772695" y="1315452"/>
                  <a:pt x="776384" y="1307701"/>
                  <a:pt x="778042" y="1299410"/>
                </a:cubicBezTo>
                <a:cubicBezTo>
                  <a:pt x="784951" y="1264865"/>
                  <a:pt x="788953" y="1247096"/>
                  <a:pt x="794084" y="1211179"/>
                </a:cubicBezTo>
                <a:cubicBezTo>
                  <a:pt x="805481" y="1131402"/>
                  <a:pt x="801237" y="1144089"/>
                  <a:pt x="810126" y="1050758"/>
                </a:cubicBezTo>
                <a:cubicBezTo>
                  <a:pt x="812148" y="1029525"/>
                  <a:pt x="821037" y="948074"/>
                  <a:pt x="826168" y="922421"/>
                </a:cubicBezTo>
                <a:cubicBezTo>
                  <a:pt x="827826" y="914130"/>
                  <a:pt x="831515" y="906379"/>
                  <a:pt x="834189" y="898358"/>
                </a:cubicBezTo>
                <a:cubicBezTo>
                  <a:pt x="836863" y="882316"/>
                  <a:pt x="839020" y="866179"/>
                  <a:pt x="842210" y="850231"/>
                </a:cubicBezTo>
                <a:cubicBezTo>
                  <a:pt x="847245" y="825060"/>
                  <a:pt x="850610" y="817013"/>
                  <a:pt x="858253" y="794084"/>
                </a:cubicBezTo>
                <a:cubicBezTo>
                  <a:pt x="860927" y="775368"/>
                  <a:pt x="862892" y="756537"/>
                  <a:pt x="866274" y="737936"/>
                </a:cubicBezTo>
                <a:cubicBezTo>
                  <a:pt x="868246" y="727090"/>
                  <a:pt x="871904" y="716613"/>
                  <a:pt x="874295" y="705852"/>
                </a:cubicBezTo>
                <a:cubicBezTo>
                  <a:pt x="877252" y="692544"/>
                  <a:pt x="879642" y="679115"/>
                  <a:pt x="882316" y="665747"/>
                </a:cubicBezTo>
                <a:cubicBezTo>
                  <a:pt x="887663" y="612273"/>
                  <a:pt x="887819" y="558023"/>
                  <a:pt x="898358" y="505326"/>
                </a:cubicBezTo>
                <a:cubicBezTo>
                  <a:pt x="906702" y="463608"/>
                  <a:pt x="907558" y="461568"/>
                  <a:pt x="914400" y="417094"/>
                </a:cubicBezTo>
                <a:cubicBezTo>
                  <a:pt x="927665" y="330872"/>
                  <a:pt x="916322" y="391441"/>
                  <a:pt x="930442" y="320842"/>
                </a:cubicBezTo>
                <a:cubicBezTo>
                  <a:pt x="921887" y="149740"/>
                  <a:pt x="905042" y="172453"/>
                  <a:pt x="882316" y="13635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Frihandsfigur: Form 3"/>
          <p:cNvSpPr/>
          <p:nvPr/>
        </p:nvSpPr>
        <p:spPr>
          <a:xfrm>
            <a:off x="2879558" y="2245895"/>
            <a:ext cx="4104969" cy="813862"/>
          </a:xfrm>
          <a:custGeom>
            <a:avLst/>
            <a:gdLst>
              <a:gd name="connsiteX0" fmla="*/ 441158 w 4074695"/>
              <a:gd name="connsiteY0" fmla="*/ 16042 h 1765344"/>
              <a:gd name="connsiteX1" fmla="*/ 112295 w 4074695"/>
              <a:gd name="connsiteY1" fmla="*/ 304800 h 1765344"/>
              <a:gd name="connsiteX2" fmla="*/ 96253 w 4074695"/>
              <a:gd name="connsiteY2" fmla="*/ 328863 h 1765344"/>
              <a:gd name="connsiteX3" fmla="*/ 80210 w 4074695"/>
              <a:gd name="connsiteY3" fmla="*/ 344905 h 1765344"/>
              <a:gd name="connsiteX4" fmla="*/ 48126 w 4074695"/>
              <a:gd name="connsiteY4" fmla="*/ 385010 h 1765344"/>
              <a:gd name="connsiteX5" fmla="*/ 40105 w 4074695"/>
              <a:gd name="connsiteY5" fmla="*/ 409073 h 1765344"/>
              <a:gd name="connsiteX6" fmla="*/ 24063 w 4074695"/>
              <a:gd name="connsiteY6" fmla="*/ 425116 h 1765344"/>
              <a:gd name="connsiteX7" fmla="*/ 8021 w 4074695"/>
              <a:gd name="connsiteY7" fmla="*/ 473242 h 1765344"/>
              <a:gd name="connsiteX8" fmla="*/ 0 w 4074695"/>
              <a:gd name="connsiteY8" fmla="*/ 497305 h 1765344"/>
              <a:gd name="connsiteX9" fmla="*/ 8021 w 4074695"/>
              <a:gd name="connsiteY9" fmla="*/ 930442 h 1765344"/>
              <a:gd name="connsiteX10" fmla="*/ 16042 w 4074695"/>
              <a:gd name="connsiteY10" fmla="*/ 1443789 h 1765344"/>
              <a:gd name="connsiteX11" fmla="*/ 24063 w 4074695"/>
              <a:gd name="connsiteY11" fmla="*/ 1548063 h 1765344"/>
              <a:gd name="connsiteX12" fmla="*/ 40105 w 4074695"/>
              <a:gd name="connsiteY12" fmla="*/ 1596189 h 1765344"/>
              <a:gd name="connsiteX13" fmla="*/ 88231 w 4074695"/>
              <a:gd name="connsiteY13" fmla="*/ 1620252 h 1765344"/>
              <a:gd name="connsiteX14" fmla="*/ 104274 w 4074695"/>
              <a:gd name="connsiteY14" fmla="*/ 1636294 h 1765344"/>
              <a:gd name="connsiteX15" fmla="*/ 160421 w 4074695"/>
              <a:gd name="connsiteY15" fmla="*/ 1652337 h 1765344"/>
              <a:gd name="connsiteX16" fmla="*/ 208547 w 4074695"/>
              <a:gd name="connsiteY16" fmla="*/ 1684421 h 1765344"/>
              <a:gd name="connsiteX17" fmla="*/ 256674 w 4074695"/>
              <a:gd name="connsiteY17" fmla="*/ 1700463 h 1765344"/>
              <a:gd name="connsiteX18" fmla="*/ 320842 w 4074695"/>
              <a:gd name="connsiteY18" fmla="*/ 1724526 h 1765344"/>
              <a:gd name="connsiteX19" fmla="*/ 970547 w 4074695"/>
              <a:gd name="connsiteY19" fmla="*/ 1732547 h 1765344"/>
              <a:gd name="connsiteX20" fmla="*/ 1195137 w 4074695"/>
              <a:gd name="connsiteY20" fmla="*/ 1748589 h 1765344"/>
              <a:gd name="connsiteX21" fmla="*/ 1796716 w 4074695"/>
              <a:gd name="connsiteY21" fmla="*/ 1756610 h 1765344"/>
              <a:gd name="connsiteX22" fmla="*/ 2237874 w 4074695"/>
              <a:gd name="connsiteY22" fmla="*/ 1764631 h 1765344"/>
              <a:gd name="connsiteX23" fmla="*/ 3216442 w 4074695"/>
              <a:gd name="connsiteY23" fmla="*/ 1740568 h 1765344"/>
              <a:gd name="connsiteX24" fmla="*/ 3336758 w 4074695"/>
              <a:gd name="connsiteY24" fmla="*/ 1724526 h 1765344"/>
              <a:gd name="connsiteX25" fmla="*/ 3392905 w 4074695"/>
              <a:gd name="connsiteY25" fmla="*/ 1708484 h 1765344"/>
              <a:gd name="connsiteX26" fmla="*/ 3713747 w 4074695"/>
              <a:gd name="connsiteY26" fmla="*/ 1676400 h 1765344"/>
              <a:gd name="connsiteX27" fmla="*/ 3785937 w 4074695"/>
              <a:gd name="connsiteY27" fmla="*/ 1652337 h 1765344"/>
              <a:gd name="connsiteX28" fmla="*/ 3810000 w 4074695"/>
              <a:gd name="connsiteY28" fmla="*/ 1644316 h 1765344"/>
              <a:gd name="connsiteX29" fmla="*/ 3850105 w 4074695"/>
              <a:gd name="connsiteY29" fmla="*/ 1636294 h 1765344"/>
              <a:gd name="connsiteX30" fmla="*/ 3954379 w 4074695"/>
              <a:gd name="connsiteY30" fmla="*/ 1620252 h 1765344"/>
              <a:gd name="connsiteX31" fmla="*/ 3986463 w 4074695"/>
              <a:gd name="connsiteY31" fmla="*/ 1604210 h 1765344"/>
              <a:gd name="connsiteX32" fmla="*/ 4002505 w 4074695"/>
              <a:gd name="connsiteY32" fmla="*/ 1580147 h 1765344"/>
              <a:gd name="connsiteX33" fmla="*/ 4026568 w 4074695"/>
              <a:gd name="connsiteY33" fmla="*/ 1548063 h 1765344"/>
              <a:gd name="connsiteX34" fmla="*/ 4034589 w 4074695"/>
              <a:gd name="connsiteY34" fmla="*/ 1507958 h 1765344"/>
              <a:gd name="connsiteX35" fmla="*/ 4042610 w 4074695"/>
              <a:gd name="connsiteY35" fmla="*/ 1459831 h 1765344"/>
              <a:gd name="connsiteX36" fmla="*/ 4050631 w 4074695"/>
              <a:gd name="connsiteY36" fmla="*/ 1427747 h 1765344"/>
              <a:gd name="connsiteX37" fmla="*/ 4058653 w 4074695"/>
              <a:gd name="connsiteY37" fmla="*/ 1387642 h 1765344"/>
              <a:gd name="connsiteX38" fmla="*/ 4074695 w 4074695"/>
              <a:gd name="connsiteY38" fmla="*/ 954505 h 1765344"/>
              <a:gd name="connsiteX39" fmla="*/ 4066674 w 4074695"/>
              <a:gd name="connsiteY39" fmla="*/ 465221 h 1765344"/>
              <a:gd name="connsiteX40" fmla="*/ 4058653 w 4074695"/>
              <a:gd name="connsiteY40" fmla="*/ 320842 h 1765344"/>
              <a:gd name="connsiteX41" fmla="*/ 4018547 w 4074695"/>
              <a:gd name="connsiteY41" fmla="*/ 208547 h 1765344"/>
              <a:gd name="connsiteX42" fmla="*/ 3994484 w 4074695"/>
              <a:gd name="connsiteY42" fmla="*/ 176463 h 1765344"/>
              <a:gd name="connsiteX43" fmla="*/ 3970421 w 4074695"/>
              <a:gd name="connsiteY43" fmla="*/ 136358 h 1765344"/>
              <a:gd name="connsiteX44" fmla="*/ 3914274 w 4074695"/>
              <a:gd name="connsiteY44" fmla="*/ 72189 h 1765344"/>
              <a:gd name="connsiteX45" fmla="*/ 3890210 w 4074695"/>
              <a:gd name="connsiteY45" fmla="*/ 48126 h 1765344"/>
              <a:gd name="connsiteX46" fmla="*/ 3801979 w 4074695"/>
              <a:gd name="connsiteY46" fmla="*/ 32084 h 1765344"/>
              <a:gd name="connsiteX47" fmla="*/ 3777916 w 4074695"/>
              <a:gd name="connsiteY47" fmla="*/ 24063 h 1765344"/>
              <a:gd name="connsiteX48" fmla="*/ 3641558 w 4074695"/>
              <a:gd name="connsiteY48" fmla="*/ 16042 h 1765344"/>
              <a:gd name="connsiteX49" fmla="*/ 3248526 w 4074695"/>
              <a:gd name="connsiteY49" fmla="*/ 0 h 1765344"/>
              <a:gd name="connsiteX50" fmla="*/ 2943726 w 4074695"/>
              <a:gd name="connsiteY50" fmla="*/ 8021 h 1765344"/>
              <a:gd name="connsiteX51" fmla="*/ 2887579 w 4074695"/>
              <a:gd name="connsiteY51" fmla="*/ 16042 h 1765344"/>
              <a:gd name="connsiteX52" fmla="*/ 2703095 w 4074695"/>
              <a:gd name="connsiteY52" fmla="*/ 32084 h 1765344"/>
              <a:gd name="connsiteX53" fmla="*/ 2061410 w 4074695"/>
              <a:gd name="connsiteY53" fmla="*/ 48126 h 1765344"/>
              <a:gd name="connsiteX54" fmla="*/ 1933074 w 4074695"/>
              <a:gd name="connsiteY54" fmla="*/ 64168 h 1765344"/>
              <a:gd name="connsiteX55" fmla="*/ 1732547 w 4074695"/>
              <a:gd name="connsiteY55" fmla="*/ 72189 h 1765344"/>
              <a:gd name="connsiteX56" fmla="*/ 1620253 w 4074695"/>
              <a:gd name="connsiteY56" fmla="*/ 80210 h 1765344"/>
              <a:gd name="connsiteX57" fmla="*/ 1419726 w 4074695"/>
              <a:gd name="connsiteY57" fmla="*/ 88231 h 1765344"/>
              <a:gd name="connsiteX58" fmla="*/ 850231 w 4074695"/>
              <a:gd name="connsiteY58" fmla="*/ 72189 h 1765344"/>
              <a:gd name="connsiteX59" fmla="*/ 818147 w 4074695"/>
              <a:gd name="connsiteY59" fmla="*/ 64168 h 1765344"/>
              <a:gd name="connsiteX60" fmla="*/ 673768 w 4074695"/>
              <a:gd name="connsiteY60" fmla="*/ 56147 h 1765344"/>
              <a:gd name="connsiteX61" fmla="*/ 553453 w 4074695"/>
              <a:gd name="connsiteY61" fmla="*/ 40105 h 1765344"/>
              <a:gd name="connsiteX62" fmla="*/ 441158 w 4074695"/>
              <a:gd name="connsiteY62" fmla="*/ 16042 h 176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074695" h="1765344">
                <a:moveTo>
                  <a:pt x="441158" y="16042"/>
                </a:moveTo>
                <a:cubicBezTo>
                  <a:pt x="367632" y="60158"/>
                  <a:pt x="220352" y="206795"/>
                  <a:pt x="112295" y="304800"/>
                </a:cubicBezTo>
                <a:cubicBezTo>
                  <a:pt x="105154" y="311276"/>
                  <a:pt x="102275" y="321335"/>
                  <a:pt x="96253" y="328863"/>
                </a:cubicBezTo>
                <a:cubicBezTo>
                  <a:pt x="91529" y="334768"/>
                  <a:pt x="85558" y="339558"/>
                  <a:pt x="80210" y="344905"/>
                </a:cubicBezTo>
                <a:cubicBezTo>
                  <a:pt x="60049" y="405388"/>
                  <a:pt x="89590" y="333180"/>
                  <a:pt x="48126" y="385010"/>
                </a:cubicBezTo>
                <a:cubicBezTo>
                  <a:pt x="42844" y="391612"/>
                  <a:pt x="44455" y="401823"/>
                  <a:pt x="40105" y="409073"/>
                </a:cubicBezTo>
                <a:cubicBezTo>
                  <a:pt x="36214" y="415558"/>
                  <a:pt x="29410" y="419768"/>
                  <a:pt x="24063" y="425116"/>
                </a:cubicBezTo>
                <a:lnTo>
                  <a:pt x="8021" y="473242"/>
                </a:lnTo>
                <a:lnTo>
                  <a:pt x="0" y="497305"/>
                </a:lnTo>
                <a:cubicBezTo>
                  <a:pt x="2674" y="641684"/>
                  <a:pt x="5574" y="786059"/>
                  <a:pt x="8021" y="930442"/>
                </a:cubicBezTo>
                <a:cubicBezTo>
                  <a:pt x="10921" y="1101554"/>
                  <a:pt x="11598" y="1272710"/>
                  <a:pt x="16042" y="1443789"/>
                </a:cubicBezTo>
                <a:cubicBezTo>
                  <a:pt x="16947" y="1478638"/>
                  <a:pt x="18626" y="1513629"/>
                  <a:pt x="24063" y="1548063"/>
                </a:cubicBezTo>
                <a:cubicBezTo>
                  <a:pt x="26700" y="1564766"/>
                  <a:pt x="26035" y="1586809"/>
                  <a:pt x="40105" y="1596189"/>
                </a:cubicBezTo>
                <a:cubicBezTo>
                  <a:pt x="71203" y="1616921"/>
                  <a:pt x="55023" y="1609183"/>
                  <a:pt x="88231" y="1620252"/>
                </a:cubicBezTo>
                <a:cubicBezTo>
                  <a:pt x="93579" y="1625599"/>
                  <a:pt x="97789" y="1632403"/>
                  <a:pt x="104274" y="1636294"/>
                </a:cubicBezTo>
                <a:cubicBezTo>
                  <a:pt x="112497" y="1641228"/>
                  <a:pt x="154422" y="1650837"/>
                  <a:pt x="160421" y="1652337"/>
                </a:cubicBezTo>
                <a:cubicBezTo>
                  <a:pt x="176463" y="1663032"/>
                  <a:pt x="190256" y="1678324"/>
                  <a:pt x="208547" y="1684421"/>
                </a:cubicBezTo>
                <a:cubicBezTo>
                  <a:pt x="224589" y="1689768"/>
                  <a:pt x="241549" y="1692901"/>
                  <a:pt x="256674" y="1700463"/>
                </a:cubicBezTo>
                <a:cubicBezTo>
                  <a:pt x="276097" y="1710174"/>
                  <a:pt x="297921" y="1723987"/>
                  <a:pt x="320842" y="1724526"/>
                </a:cubicBezTo>
                <a:cubicBezTo>
                  <a:pt x="537367" y="1729621"/>
                  <a:pt x="753979" y="1729873"/>
                  <a:pt x="970547" y="1732547"/>
                </a:cubicBezTo>
                <a:cubicBezTo>
                  <a:pt x="1067442" y="1744659"/>
                  <a:pt x="1063857" y="1745825"/>
                  <a:pt x="1195137" y="1748589"/>
                </a:cubicBezTo>
                <a:lnTo>
                  <a:pt x="1796716" y="1756610"/>
                </a:lnTo>
                <a:lnTo>
                  <a:pt x="2237874" y="1764631"/>
                </a:lnTo>
                <a:cubicBezTo>
                  <a:pt x="2360107" y="1763358"/>
                  <a:pt x="2946851" y="1774267"/>
                  <a:pt x="3216442" y="1740568"/>
                </a:cubicBezTo>
                <a:cubicBezTo>
                  <a:pt x="3299370" y="1730202"/>
                  <a:pt x="3259271" y="1735595"/>
                  <a:pt x="3336758" y="1724526"/>
                </a:cubicBezTo>
                <a:cubicBezTo>
                  <a:pt x="3355474" y="1719179"/>
                  <a:pt x="3373766" y="1712028"/>
                  <a:pt x="3392905" y="1708484"/>
                </a:cubicBezTo>
                <a:cubicBezTo>
                  <a:pt x="3550739" y="1679256"/>
                  <a:pt x="3554311" y="1684372"/>
                  <a:pt x="3713747" y="1676400"/>
                </a:cubicBezTo>
                <a:lnTo>
                  <a:pt x="3785937" y="1652337"/>
                </a:lnTo>
                <a:cubicBezTo>
                  <a:pt x="3793958" y="1649663"/>
                  <a:pt x="3801709" y="1645974"/>
                  <a:pt x="3810000" y="1644316"/>
                </a:cubicBezTo>
                <a:cubicBezTo>
                  <a:pt x="3823368" y="1641642"/>
                  <a:pt x="3836630" y="1638367"/>
                  <a:pt x="3850105" y="1636294"/>
                </a:cubicBezTo>
                <a:cubicBezTo>
                  <a:pt x="3976388" y="1616865"/>
                  <a:pt x="3862408" y="1638646"/>
                  <a:pt x="3954379" y="1620252"/>
                </a:cubicBezTo>
                <a:cubicBezTo>
                  <a:pt x="3965074" y="1614905"/>
                  <a:pt x="3977277" y="1611865"/>
                  <a:pt x="3986463" y="1604210"/>
                </a:cubicBezTo>
                <a:cubicBezTo>
                  <a:pt x="3993869" y="1598039"/>
                  <a:pt x="3996902" y="1587991"/>
                  <a:pt x="4002505" y="1580147"/>
                </a:cubicBezTo>
                <a:cubicBezTo>
                  <a:pt x="4010275" y="1569269"/>
                  <a:pt x="4018547" y="1558758"/>
                  <a:pt x="4026568" y="1548063"/>
                </a:cubicBezTo>
                <a:cubicBezTo>
                  <a:pt x="4029242" y="1534695"/>
                  <a:pt x="4032150" y="1521371"/>
                  <a:pt x="4034589" y="1507958"/>
                </a:cubicBezTo>
                <a:cubicBezTo>
                  <a:pt x="4037498" y="1491957"/>
                  <a:pt x="4039420" y="1475779"/>
                  <a:pt x="4042610" y="1459831"/>
                </a:cubicBezTo>
                <a:cubicBezTo>
                  <a:pt x="4044772" y="1449021"/>
                  <a:pt x="4048239" y="1438508"/>
                  <a:pt x="4050631" y="1427747"/>
                </a:cubicBezTo>
                <a:cubicBezTo>
                  <a:pt x="4053589" y="1414439"/>
                  <a:pt x="4055979" y="1401010"/>
                  <a:pt x="4058653" y="1387642"/>
                </a:cubicBezTo>
                <a:cubicBezTo>
                  <a:pt x="4071153" y="1212635"/>
                  <a:pt x="4074695" y="1187437"/>
                  <a:pt x="4074695" y="954505"/>
                </a:cubicBezTo>
                <a:cubicBezTo>
                  <a:pt x="4074695" y="791388"/>
                  <a:pt x="4070802" y="628285"/>
                  <a:pt x="4066674" y="465221"/>
                </a:cubicBezTo>
                <a:cubicBezTo>
                  <a:pt x="4065454" y="417036"/>
                  <a:pt x="4065717" y="368522"/>
                  <a:pt x="4058653" y="320842"/>
                </a:cubicBezTo>
                <a:cubicBezTo>
                  <a:pt x="4058059" y="316835"/>
                  <a:pt x="4028102" y="225746"/>
                  <a:pt x="4018547" y="208547"/>
                </a:cubicBezTo>
                <a:cubicBezTo>
                  <a:pt x="4012055" y="196861"/>
                  <a:pt x="4001899" y="187586"/>
                  <a:pt x="3994484" y="176463"/>
                </a:cubicBezTo>
                <a:cubicBezTo>
                  <a:pt x="3985836" y="163491"/>
                  <a:pt x="3977992" y="149986"/>
                  <a:pt x="3970421" y="136358"/>
                </a:cubicBezTo>
                <a:cubicBezTo>
                  <a:pt x="3938799" y="79438"/>
                  <a:pt x="3975061" y="125377"/>
                  <a:pt x="3914274" y="72189"/>
                </a:cubicBezTo>
                <a:cubicBezTo>
                  <a:pt x="3905737" y="64719"/>
                  <a:pt x="3900893" y="51941"/>
                  <a:pt x="3890210" y="48126"/>
                </a:cubicBezTo>
                <a:cubicBezTo>
                  <a:pt x="3862059" y="38072"/>
                  <a:pt x="3831208" y="38347"/>
                  <a:pt x="3801979" y="32084"/>
                </a:cubicBezTo>
                <a:cubicBezTo>
                  <a:pt x="3793712" y="30312"/>
                  <a:pt x="3786329" y="24904"/>
                  <a:pt x="3777916" y="24063"/>
                </a:cubicBezTo>
                <a:cubicBezTo>
                  <a:pt x="3732611" y="19533"/>
                  <a:pt x="3686981" y="19175"/>
                  <a:pt x="3641558" y="16042"/>
                </a:cubicBezTo>
                <a:cubicBezTo>
                  <a:pt x="3379923" y="-2002"/>
                  <a:pt x="3782700" y="14437"/>
                  <a:pt x="3248526" y="0"/>
                </a:cubicBezTo>
                <a:lnTo>
                  <a:pt x="2943726" y="8021"/>
                </a:lnTo>
                <a:cubicBezTo>
                  <a:pt x="2924839" y="8860"/>
                  <a:pt x="2906391" y="14161"/>
                  <a:pt x="2887579" y="16042"/>
                </a:cubicBezTo>
                <a:cubicBezTo>
                  <a:pt x="2826159" y="22184"/>
                  <a:pt x="2764590" y="26737"/>
                  <a:pt x="2703095" y="32084"/>
                </a:cubicBezTo>
                <a:cubicBezTo>
                  <a:pt x="2461423" y="80417"/>
                  <a:pt x="2748937" y="25460"/>
                  <a:pt x="2061410" y="48126"/>
                </a:cubicBezTo>
                <a:cubicBezTo>
                  <a:pt x="2018322" y="49546"/>
                  <a:pt x="1976071" y="61022"/>
                  <a:pt x="1933074" y="64168"/>
                </a:cubicBezTo>
                <a:cubicBezTo>
                  <a:pt x="1866357" y="69050"/>
                  <a:pt x="1799355" y="68763"/>
                  <a:pt x="1732547" y="72189"/>
                </a:cubicBezTo>
                <a:cubicBezTo>
                  <a:pt x="1695070" y="74111"/>
                  <a:pt x="1657730" y="78288"/>
                  <a:pt x="1620253" y="80210"/>
                </a:cubicBezTo>
                <a:cubicBezTo>
                  <a:pt x="1553445" y="83636"/>
                  <a:pt x="1486568" y="85557"/>
                  <a:pt x="1419726" y="88231"/>
                </a:cubicBezTo>
                <a:cubicBezTo>
                  <a:pt x="1347961" y="86736"/>
                  <a:pt x="983243" y="82042"/>
                  <a:pt x="850231" y="72189"/>
                </a:cubicBezTo>
                <a:cubicBezTo>
                  <a:pt x="839237" y="71375"/>
                  <a:pt x="829126" y="65166"/>
                  <a:pt x="818147" y="64168"/>
                </a:cubicBezTo>
                <a:cubicBezTo>
                  <a:pt x="770144" y="59804"/>
                  <a:pt x="721894" y="58821"/>
                  <a:pt x="673768" y="56147"/>
                </a:cubicBezTo>
                <a:cubicBezTo>
                  <a:pt x="654137" y="53343"/>
                  <a:pt x="570415" y="41047"/>
                  <a:pt x="553453" y="40105"/>
                </a:cubicBezTo>
                <a:cubicBezTo>
                  <a:pt x="526757" y="38622"/>
                  <a:pt x="514684" y="-28074"/>
                  <a:pt x="441158" y="16042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err="1"/>
              <a:t>Haloalkaner</a:t>
            </a:r>
            <a:r>
              <a:rPr lang="sv-SE" sz="2800" dirty="0"/>
              <a:t> </a:t>
            </a:r>
            <a:r>
              <a:rPr lang="sv-SE" sz="2000" dirty="0"/>
              <a:t>(namngivning)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4000" b="1" dirty="0"/>
          </a:p>
          <a:p>
            <a:pPr marL="0" indent="0">
              <a:buNone/>
            </a:pPr>
            <a:endParaRPr lang="sv-SE" sz="2200" dirty="0"/>
          </a:p>
          <a:p>
            <a:pPr marL="0" indent="0">
              <a:buNone/>
            </a:pPr>
            <a:endParaRPr lang="sv-SE" sz="3600" dirty="0"/>
          </a:p>
          <a:p>
            <a:endParaRPr lang="sv-SE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55" y="1562683"/>
            <a:ext cx="4984176" cy="38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4" y="2249288"/>
            <a:ext cx="2232248" cy="219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ak pil 5"/>
          <p:cNvCxnSpPr/>
          <p:nvPr/>
        </p:nvCxnSpPr>
        <p:spPr>
          <a:xfrm>
            <a:off x="2952080" y="3347789"/>
            <a:ext cx="1008112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 7"/>
          <p:cNvSpPr/>
          <p:nvPr/>
        </p:nvSpPr>
        <p:spPr>
          <a:xfrm>
            <a:off x="6329827" y="3614681"/>
            <a:ext cx="432048" cy="432048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8280672" y="3724026"/>
            <a:ext cx="432048" cy="432048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6674705" y="2775917"/>
            <a:ext cx="432048" cy="432048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5193887" y="2699717"/>
            <a:ext cx="432048" cy="432048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4384363" y="4374863"/>
            <a:ext cx="5112568" cy="6076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Klormetan		</a:t>
            </a:r>
            <a:r>
              <a:rPr lang="sv-SE" dirty="0" err="1">
                <a:solidFill>
                  <a:srgbClr val="7030A0"/>
                </a:solidFill>
              </a:rPr>
              <a:t>diklormetan</a:t>
            </a:r>
            <a:r>
              <a:rPr lang="sv-SE" dirty="0">
                <a:solidFill>
                  <a:srgbClr val="7030A0"/>
                </a:solidFill>
              </a:rPr>
              <a:t>		2-klorpropan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78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88" y="1784025"/>
            <a:ext cx="4320480" cy="541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Ämnesklasser-funktionellgrupper – namn</a:t>
            </a:r>
          </a:p>
          <a:p>
            <a:pPr marL="0" indent="0">
              <a:buNone/>
            </a:pPr>
            <a:r>
              <a:rPr lang="sv-SE" sz="1800" dirty="0"/>
              <a:t>Sid 149 (107-146)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>
                <a:solidFill>
                  <a:srgbClr val="7030A0"/>
                </a:solidFill>
              </a:rPr>
              <a:t>Övning stencil 3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759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sv-SE" sz="2800" i="1" dirty="0" err="1">
                <a:solidFill>
                  <a:srgbClr val="7030A0"/>
                </a:solidFill>
              </a:rPr>
              <a:t>Flerfunktionella</a:t>
            </a:r>
            <a:r>
              <a:rPr lang="sv-SE" sz="2800" dirty="0">
                <a:solidFill>
                  <a:srgbClr val="7030A0"/>
                </a:solidFill>
              </a:rPr>
              <a:t> föreningar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Organiska molekyler med </a:t>
            </a:r>
            <a:r>
              <a:rPr lang="sv-SE" sz="2000" i="1" dirty="0">
                <a:solidFill>
                  <a:srgbClr val="7030A0"/>
                </a:solidFill>
              </a:rPr>
              <a:t>två eller fler funktionella grupper</a:t>
            </a:r>
            <a:r>
              <a:rPr lang="sv-SE" sz="2000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Ämnesklassen och molekylens namn avgörs av en </a:t>
            </a:r>
            <a:r>
              <a:rPr lang="sv-SE" sz="2000" i="1" dirty="0">
                <a:solidFill>
                  <a:srgbClr val="7030A0"/>
                </a:solidFill>
              </a:rPr>
              <a:t>prioritetsordning</a:t>
            </a:r>
            <a:r>
              <a:rPr lang="sv-SE" sz="2000" dirty="0">
                <a:solidFill>
                  <a:srgbClr val="7030A0"/>
                </a:solidFill>
              </a:rPr>
              <a:t> </a:t>
            </a:r>
            <a:r>
              <a:rPr lang="sv-SE" sz="2000" dirty="0"/>
              <a:t>av de funktionella grupperna </a:t>
            </a:r>
            <a:r>
              <a:rPr lang="sv-SE" sz="1800" dirty="0"/>
              <a:t>(se </a:t>
            </a:r>
            <a:r>
              <a:rPr lang="sv-SE" sz="1800" dirty="0" err="1"/>
              <a:t>tab</a:t>
            </a:r>
            <a:r>
              <a:rPr lang="sv-SE" sz="1800" dirty="0"/>
              <a:t> sid 149)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Ex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42" y="3744652"/>
            <a:ext cx="21145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863848" y="5580037"/>
            <a:ext cx="316835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2-hydroxi propansyra </a:t>
            </a:r>
            <a:r>
              <a:rPr lang="sv-SE" dirty="0"/>
              <a:t>(mjölksyra)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05" y="3382736"/>
            <a:ext cx="2448272" cy="217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208" y="5210052"/>
            <a:ext cx="2139881" cy="2139881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6316097" y="6457507"/>
            <a:ext cx="1656184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Aminosyra  (</a:t>
            </a:r>
            <a:r>
              <a:rPr lang="sv-SE" dirty="0" err="1"/>
              <a:t>alanin</a:t>
            </a:r>
            <a:r>
              <a:rPr lang="sv-S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91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Bygg aminosyran </a:t>
            </a:r>
            <a:r>
              <a:rPr lang="sv-SE" i="1" dirty="0" err="1"/>
              <a:t>alanin</a:t>
            </a:r>
            <a:endParaRPr lang="sv-SE" i="1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3131765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68" y="313176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719832" y="5476133"/>
            <a:ext cx="7920880" cy="86523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030A0"/>
                </a:solidFill>
              </a:rPr>
              <a:t>Jämför molekylen med grannens molekyl, är de identiska?</a:t>
            </a:r>
          </a:p>
          <a:p>
            <a:endParaRPr lang="sv-SE" dirty="0">
              <a:solidFill>
                <a:srgbClr val="7030A0"/>
              </a:solidFill>
            </a:endParaRPr>
          </a:p>
          <a:p>
            <a:r>
              <a:rPr lang="sv-SE" dirty="0">
                <a:solidFill>
                  <a:srgbClr val="7030A0"/>
                </a:solidFill>
              </a:rPr>
              <a:t>Om inte , vad skiljer molekylerna åt?</a:t>
            </a:r>
          </a:p>
        </p:txBody>
      </p:sp>
    </p:spTree>
    <p:extLst>
      <p:ext uri="{BB962C8B-B14F-4D97-AF65-F5344CB8AC3E}">
        <p14:creationId xmlns:p14="http://schemas.microsoft.com/office/powerpoint/2010/main" val="417681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/>
              <a:t>Aminosyran </a:t>
            </a:r>
            <a:r>
              <a:rPr lang="sv-SE" sz="2800" dirty="0" err="1"/>
              <a:t>alanin</a:t>
            </a:r>
            <a:r>
              <a:rPr lang="sv-SE" sz="2800" dirty="0"/>
              <a:t>, kan förekomma i två olika former, som är </a:t>
            </a:r>
            <a:r>
              <a:rPr lang="sv-SE" sz="2800" i="1" dirty="0"/>
              <a:t>spegelbilder </a:t>
            </a:r>
            <a:r>
              <a:rPr lang="sv-SE" sz="2800" dirty="0"/>
              <a:t>av varandra.</a:t>
            </a:r>
            <a:r>
              <a:rPr lang="sv-SE" sz="2800" dirty="0"/>
              <a:t> </a:t>
            </a:r>
            <a:endParaRPr lang="sv-SE" sz="1400" dirty="0"/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24" y="2675721"/>
            <a:ext cx="3675355" cy="191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791840" y="5970113"/>
            <a:ext cx="8064896" cy="120866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endParaRPr lang="sv-SE" dirty="0"/>
          </a:p>
          <a:p>
            <a:r>
              <a:rPr lang="sv-SE" sz="2000" dirty="0"/>
              <a:t>De har olika tredimensionell strukturer. </a:t>
            </a:r>
          </a:p>
          <a:p>
            <a:endParaRPr lang="sv-SE" sz="2000" i="1" dirty="0"/>
          </a:p>
          <a:p>
            <a:r>
              <a:rPr lang="sv-SE" sz="2000" i="1" dirty="0"/>
              <a:t>Kolatomen i mitten binder </a:t>
            </a:r>
            <a:r>
              <a:rPr lang="sv-SE" sz="2000" i="1" dirty="0">
                <a:solidFill>
                  <a:srgbClr val="C00000"/>
                </a:solidFill>
              </a:rPr>
              <a:t>fyra olika grupper (asymmetriskt centrum) </a:t>
            </a:r>
          </a:p>
        </p:txBody>
      </p:sp>
      <p:sp>
        <p:nvSpPr>
          <p:cNvPr id="5" name="Rektangel 4"/>
          <p:cNvSpPr/>
          <p:nvPr/>
        </p:nvSpPr>
        <p:spPr>
          <a:xfrm>
            <a:off x="1007864" y="4789305"/>
            <a:ext cx="7516196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7030A0"/>
                </a:solidFill>
              </a:rPr>
              <a:t>De </a:t>
            </a:r>
            <a:r>
              <a:rPr lang="sv-SE" sz="1400" u="sng" dirty="0">
                <a:solidFill>
                  <a:srgbClr val="7030A0"/>
                </a:solidFill>
              </a:rPr>
              <a:t>heldragna bindningarna </a:t>
            </a:r>
            <a:r>
              <a:rPr lang="sv-SE" sz="1400" dirty="0">
                <a:solidFill>
                  <a:srgbClr val="7030A0"/>
                </a:solidFill>
              </a:rPr>
              <a:t>till NH</a:t>
            </a:r>
            <a:r>
              <a:rPr lang="sv-SE" sz="1400" baseline="-25000" dirty="0">
                <a:solidFill>
                  <a:srgbClr val="7030A0"/>
                </a:solidFill>
              </a:rPr>
              <a:t>2</a:t>
            </a:r>
            <a:r>
              <a:rPr lang="sv-SE" sz="1400" dirty="0">
                <a:solidFill>
                  <a:srgbClr val="7030A0"/>
                </a:solidFill>
              </a:rPr>
              <a:t> och COOH indikerar att dessa bindningar ligger i papprets plan.</a:t>
            </a:r>
          </a:p>
          <a:p>
            <a:r>
              <a:rPr lang="sv-SE" sz="1400" dirty="0">
                <a:solidFill>
                  <a:srgbClr val="7030A0"/>
                </a:solidFill>
              </a:rPr>
              <a:t>Den </a:t>
            </a:r>
            <a:r>
              <a:rPr lang="sv-SE" sz="1400" u="sng" dirty="0">
                <a:solidFill>
                  <a:srgbClr val="7030A0"/>
                </a:solidFill>
              </a:rPr>
              <a:t>kilformade svarta bindningen </a:t>
            </a:r>
            <a:r>
              <a:rPr lang="sv-SE" sz="1400" dirty="0">
                <a:solidFill>
                  <a:srgbClr val="7030A0"/>
                </a:solidFill>
              </a:rPr>
              <a:t>och den </a:t>
            </a:r>
            <a:r>
              <a:rPr lang="sv-SE" sz="1400" u="sng" dirty="0">
                <a:solidFill>
                  <a:srgbClr val="7030A0"/>
                </a:solidFill>
              </a:rPr>
              <a:t>kilformade streckade </a:t>
            </a:r>
            <a:r>
              <a:rPr lang="sv-SE" sz="1400" dirty="0">
                <a:solidFill>
                  <a:srgbClr val="7030A0"/>
                </a:solidFill>
              </a:rPr>
              <a:t>bindningen visar, att de är riktade utåt respektive inåt från papprets plan</a:t>
            </a:r>
          </a:p>
        </p:txBody>
      </p:sp>
      <p:cxnSp>
        <p:nvCxnSpPr>
          <p:cNvPr id="9" name="Koppling: böjd 8"/>
          <p:cNvCxnSpPr>
            <a:cxnSpLocks/>
          </p:cNvCxnSpPr>
          <p:nvPr/>
        </p:nvCxnSpPr>
        <p:spPr>
          <a:xfrm rot="16200000" flipV="1">
            <a:off x="5472362" y="3563813"/>
            <a:ext cx="3456384" cy="2736304"/>
          </a:xfrm>
          <a:prstGeom prst="curvedConnector3">
            <a:avLst>
              <a:gd name="adj1" fmla="val 112978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0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err="1">
                <a:solidFill>
                  <a:srgbClr val="7030A0"/>
                </a:solidFill>
              </a:rPr>
              <a:t>Kirala</a:t>
            </a:r>
            <a:r>
              <a:rPr lang="sv-SE" sz="3600" dirty="0">
                <a:solidFill>
                  <a:srgbClr val="7030A0"/>
                </a:solidFill>
              </a:rPr>
              <a:t> molekyler </a:t>
            </a:r>
            <a:br>
              <a:rPr lang="sv-SE" sz="3600" dirty="0">
                <a:solidFill>
                  <a:srgbClr val="7030A0"/>
                </a:solidFill>
              </a:rPr>
            </a:br>
            <a:endParaRPr lang="sv-SE" sz="27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54" y="2339677"/>
            <a:ext cx="3960440" cy="26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215776" y="1835621"/>
            <a:ext cx="5400600" cy="6017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Ordet </a:t>
            </a:r>
            <a:r>
              <a:rPr lang="sv-SE" dirty="0" err="1"/>
              <a:t>kiral</a:t>
            </a:r>
            <a:r>
              <a:rPr lang="sv-SE" dirty="0"/>
              <a:t> härstammar från grekiskans </a:t>
            </a:r>
            <a:r>
              <a:rPr lang="sv-SE" dirty="0" err="1"/>
              <a:t>cheir</a:t>
            </a:r>
            <a:r>
              <a:rPr lang="sv-SE" dirty="0"/>
              <a:t>, som betyder ”</a:t>
            </a:r>
            <a:r>
              <a:rPr lang="sv-SE" dirty="0" err="1"/>
              <a:t>hänthet</a:t>
            </a:r>
            <a:r>
              <a:rPr lang="sv-SE" dirty="0"/>
              <a:t>, höger </a:t>
            </a:r>
            <a:r>
              <a:rPr lang="sv-SE" dirty="0" err="1"/>
              <a:t>resp</a:t>
            </a:r>
            <a:r>
              <a:rPr lang="sv-SE" dirty="0"/>
              <a:t> vänsterhänt”. </a:t>
            </a:r>
          </a:p>
          <a:p>
            <a:endParaRPr lang="sv-SE" dirty="0"/>
          </a:p>
          <a:p>
            <a:r>
              <a:rPr lang="sv-SE" dirty="0"/>
              <a:t>Ett objekt eller system kallas "</a:t>
            </a:r>
            <a:r>
              <a:rPr lang="sv-SE" dirty="0" err="1"/>
              <a:t>kiralt</a:t>
            </a:r>
            <a:r>
              <a:rPr lang="sv-SE" dirty="0"/>
              <a:t>" om det skiljer sig från sin spegelbild. </a:t>
            </a:r>
          </a:p>
          <a:p>
            <a:endParaRPr lang="sv-SE" dirty="0"/>
          </a:p>
          <a:p>
            <a:r>
              <a:rPr lang="sv-SE" dirty="0" err="1"/>
              <a:t>Kirala</a:t>
            </a:r>
            <a:r>
              <a:rPr lang="sv-SE" dirty="0"/>
              <a:t> objekt förhåller sig till varandra som en högerhand till en vänsterhand. Sådana objekt kommer således i två former, vilka är varandras spegelbilder.</a:t>
            </a:r>
          </a:p>
          <a:p>
            <a:endParaRPr lang="sv-SE" dirty="0"/>
          </a:p>
          <a:p>
            <a:r>
              <a:rPr lang="sv-SE" dirty="0"/>
              <a:t>Våra händer är </a:t>
            </a:r>
            <a:r>
              <a:rPr lang="sv-SE" dirty="0" err="1"/>
              <a:t>kirala</a:t>
            </a:r>
            <a:r>
              <a:rPr lang="sv-SE" dirty="0"/>
              <a:t> – vår högra hand är en spegelbild av den vänstra </a:t>
            </a:r>
          </a:p>
          <a:p>
            <a:endParaRPr lang="sv-SE" dirty="0"/>
          </a:p>
          <a:p>
            <a:r>
              <a:rPr lang="sv-SE" dirty="0"/>
              <a:t>Många av ”livets molekyler” kan vara </a:t>
            </a:r>
            <a:r>
              <a:rPr lang="sv-SE" dirty="0" err="1"/>
              <a:t>kirala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De två olika formerna med olika </a:t>
            </a:r>
            <a:r>
              <a:rPr lang="sv-SE" dirty="0" err="1"/>
              <a:t>kiralitet</a:t>
            </a:r>
            <a:r>
              <a:rPr lang="sv-SE" dirty="0"/>
              <a:t> kallas för </a:t>
            </a:r>
            <a:r>
              <a:rPr lang="sv-SE" dirty="0" err="1">
                <a:solidFill>
                  <a:srgbClr val="7030A0"/>
                </a:solidFill>
              </a:rPr>
              <a:t>enantiomerer</a:t>
            </a:r>
            <a:endParaRPr lang="sv-SE" dirty="0">
              <a:solidFill>
                <a:srgbClr val="7030A0"/>
              </a:solidFill>
            </a:endParaRP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567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600" dirty="0"/>
              <a:t>I naturen (tex människokroppen) nyttjas i huvudsak den ena av </a:t>
            </a:r>
            <a:r>
              <a:rPr lang="sv-SE" sz="2600" dirty="0" err="1"/>
              <a:t>enantiomererna</a:t>
            </a:r>
            <a:r>
              <a:rPr lang="sv-SE" sz="2600" dirty="0"/>
              <a:t>. </a:t>
            </a:r>
          </a:p>
          <a:p>
            <a:pPr marL="0" indent="0">
              <a:buNone/>
            </a:pPr>
            <a:r>
              <a:rPr lang="sv-SE" sz="1600" dirty="0"/>
              <a:t>(Aminosyror, kolhydrater, nukleotider, enzymer och andra proteiner, finns enbart i den ena spegelbildsformen.)</a:t>
            </a:r>
          </a:p>
          <a:p>
            <a:pPr marL="0" indent="0">
              <a:buNone/>
            </a:pPr>
            <a:endParaRPr lang="sv-SE" sz="2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v-SE" sz="2600" dirty="0">
                <a:solidFill>
                  <a:srgbClr val="7030A0"/>
                </a:solidFill>
              </a:rPr>
              <a:t>Receptorer och enzymer i våra celler är </a:t>
            </a:r>
            <a:r>
              <a:rPr lang="sv-SE" sz="2600" dirty="0" err="1">
                <a:solidFill>
                  <a:srgbClr val="7030A0"/>
                </a:solidFill>
              </a:rPr>
              <a:t>kirala</a:t>
            </a:r>
            <a:r>
              <a:rPr lang="sv-SE" sz="2600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sv-SE" sz="2600" dirty="0"/>
              <a:t>Receptorerna är vanligtvis extremt selektiva – endast den ena </a:t>
            </a:r>
            <a:r>
              <a:rPr lang="sv-SE" sz="2600" dirty="0" err="1"/>
              <a:t>enantiomeren</a:t>
            </a:r>
            <a:r>
              <a:rPr lang="sv-SE" sz="2600" dirty="0"/>
              <a:t> passar i receptorn (enzymet ) som nyckeln i ett lås. 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sz="3600" dirty="0">
                <a:solidFill>
                  <a:srgbClr val="7030A0"/>
                </a:solidFill>
              </a:rPr>
              <a:t>Naturen är </a:t>
            </a:r>
            <a:r>
              <a:rPr lang="sv-SE" sz="3600" dirty="0" err="1">
                <a:solidFill>
                  <a:srgbClr val="7030A0"/>
                </a:solidFill>
              </a:rPr>
              <a:t>kiral</a:t>
            </a:r>
            <a:endParaRPr lang="sv-SE" sz="3600" dirty="0">
              <a:solidFill>
                <a:srgbClr val="7030A0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5147989"/>
            <a:ext cx="4189831" cy="205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3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/>
              <a:t>De båda </a:t>
            </a:r>
            <a:r>
              <a:rPr lang="sv-SE" sz="2400" dirty="0" err="1"/>
              <a:t>enantiomererna</a:t>
            </a:r>
            <a:r>
              <a:rPr lang="sv-SE" sz="2400" dirty="0"/>
              <a:t> av en </a:t>
            </a:r>
            <a:r>
              <a:rPr lang="sv-SE" sz="2400" dirty="0" err="1"/>
              <a:t>kiral</a:t>
            </a:r>
            <a:r>
              <a:rPr lang="sv-SE" sz="2400" dirty="0"/>
              <a:t> molekyl har ofta helt olika effekt i cellen</a:t>
            </a:r>
          </a:p>
          <a:p>
            <a:pPr marL="0" indent="0">
              <a:buNone/>
            </a:pPr>
            <a:r>
              <a:rPr lang="sv-SE" sz="2400" dirty="0"/>
              <a:t>→   viktigt att kunna </a:t>
            </a:r>
            <a:r>
              <a:rPr lang="sv-SE" sz="2400" i="1" dirty="0"/>
              <a:t>framställa</a:t>
            </a:r>
            <a:r>
              <a:rPr lang="sv-SE" sz="2400" dirty="0"/>
              <a:t> de båda formerna i ren form </a:t>
            </a:r>
            <a:r>
              <a:rPr lang="sv-SE" sz="2400" i="1" dirty="0"/>
              <a:t>var för sig</a:t>
            </a:r>
            <a:r>
              <a:rPr lang="sv-SE" sz="2400" dirty="0"/>
              <a:t>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0" y="3563813"/>
            <a:ext cx="4392489" cy="25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791840" y="6444133"/>
            <a:ext cx="5400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Receptor (tex pepparmintslukt)</a:t>
            </a:r>
          </a:p>
        </p:txBody>
      </p:sp>
      <p:cxnSp>
        <p:nvCxnSpPr>
          <p:cNvPr id="6" name="Rak pil 5"/>
          <p:cNvCxnSpPr/>
          <p:nvPr/>
        </p:nvCxnSpPr>
        <p:spPr>
          <a:xfrm flipV="1">
            <a:off x="1943968" y="5868069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22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100" dirty="0">
                <a:solidFill>
                  <a:srgbClr val="7030A0"/>
                </a:solidFill>
              </a:rPr>
              <a:t>Läkemedel – </a:t>
            </a:r>
            <a:r>
              <a:rPr lang="sv-SE" sz="3100" dirty="0" err="1">
                <a:solidFill>
                  <a:srgbClr val="7030A0"/>
                </a:solidFill>
              </a:rPr>
              <a:t>kirala</a:t>
            </a:r>
            <a:r>
              <a:rPr lang="sv-SE" sz="3100" dirty="0">
                <a:solidFill>
                  <a:srgbClr val="7030A0"/>
                </a:solidFill>
              </a:rPr>
              <a:t> molekyler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v-SE" sz="2000" dirty="0"/>
              <a:t>De flesta läkemedel består av </a:t>
            </a:r>
            <a:r>
              <a:rPr lang="sv-SE" sz="2000" dirty="0" err="1"/>
              <a:t>kirala</a:t>
            </a:r>
            <a:r>
              <a:rPr lang="sv-SE" sz="2000" dirty="0"/>
              <a:t> molekyler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Läkemedlet måste passa ihop med de molekyler (receptorn) det ska binda sig till i cellerna.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I vissa fall kan den andra formen vara skadlig. </a:t>
            </a:r>
          </a:p>
          <a:p>
            <a:pPr marL="0" indent="0">
              <a:buNone/>
            </a:pPr>
            <a:r>
              <a:rPr lang="sv-SE" sz="2000" dirty="0"/>
              <a:t>Tex. med läkemedlet talidomid (såldes under 1960-talet till gravida kvinnor under namnet Neurosedyn). </a:t>
            </a:r>
          </a:p>
          <a:p>
            <a:pPr marL="0" indent="0">
              <a:buNone/>
            </a:pPr>
            <a:r>
              <a:rPr lang="sv-SE" sz="2000" dirty="0"/>
              <a:t>Den ena av </a:t>
            </a:r>
            <a:r>
              <a:rPr lang="sv-SE" sz="2000" dirty="0" err="1"/>
              <a:t>enantiomererna</a:t>
            </a:r>
            <a:r>
              <a:rPr lang="sv-SE" sz="2000" dirty="0"/>
              <a:t> av talidomid hjälpte mot illamående, medan den andra kunde ge </a:t>
            </a:r>
            <a:r>
              <a:rPr lang="sv-SE" sz="2000" i="1" dirty="0"/>
              <a:t>fosterskador.</a:t>
            </a:r>
          </a:p>
          <a:p>
            <a:pPr marL="0" indent="0">
              <a:buNone/>
            </a:pPr>
            <a:endParaRPr lang="sv-SE" sz="2000" dirty="0"/>
          </a:p>
          <a:p>
            <a:endParaRPr lang="sv-SE" sz="20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24" y="5147989"/>
            <a:ext cx="4595811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42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Undersökning: </a:t>
            </a:r>
          </a:p>
          <a:p>
            <a:pPr marL="0" indent="0">
              <a:buNone/>
            </a:pPr>
            <a:r>
              <a:rPr lang="sv-SE" sz="2000" dirty="0"/>
              <a:t>Kan du använda näsan för att känna skillnad mellan R- och S-</a:t>
            </a:r>
            <a:r>
              <a:rPr lang="sv-SE" sz="2000" dirty="0" err="1"/>
              <a:t>karvon</a:t>
            </a:r>
            <a:r>
              <a:rPr lang="sv-SE" sz="2000" dirty="0"/>
              <a:t> (kummin resp. pepparmint)?</a:t>
            </a:r>
          </a:p>
        </p:txBody>
      </p:sp>
    </p:spTree>
    <p:extLst>
      <p:ext uri="{BB962C8B-B14F-4D97-AF65-F5344CB8AC3E}">
        <p14:creationId xmlns:p14="http://schemas.microsoft.com/office/powerpoint/2010/main" val="46575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5777" y="302737"/>
            <a:ext cx="9360818" cy="1259946"/>
          </a:xfrm>
        </p:spPr>
        <p:txBody>
          <a:bodyPr>
            <a:normAutofit/>
          </a:bodyPr>
          <a:lstStyle/>
          <a:p>
            <a:pPr algn="l"/>
            <a:r>
              <a:rPr lang="sv-SE" sz="3100" dirty="0"/>
              <a:t>En </a:t>
            </a:r>
            <a:r>
              <a:rPr lang="sv-SE" sz="3100" dirty="0" err="1"/>
              <a:t>kiralmolekyls</a:t>
            </a:r>
            <a:r>
              <a:rPr lang="sv-SE" sz="3100" dirty="0"/>
              <a:t> namn kan fås från hur molekylen vrider </a:t>
            </a:r>
            <a:r>
              <a:rPr lang="sv-SE" sz="3100" dirty="0" err="1"/>
              <a:t>planpolariserat</a:t>
            </a:r>
            <a:r>
              <a:rPr lang="sv-SE" sz="3100" dirty="0"/>
              <a:t> ljus </a:t>
            </a:r>
            <a:r>
              <a:rPr lang="sv-SE" sz="2000" dirty="0"/>
              <a:t>(vrids ljuset till höger eller vänster)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2339677"/>
            <a:ext cx="4111819" cy="308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86" y="2339677"/>
            <a:ext cx="3922876" cy="166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5760392" y="4783347"/>
            <a:ext cx="3456384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L-  </a:t>
            </a:r>
            <a:r>
              <a:rPr lang="sv-SE" dirty="0" err="1"/>
              <a:t>links</a:t>
            </a:r>
            <a:r>
              <a:rPr lang="sv-SE" dirty="0"/>
              <a:t> (vrider ljus vänster)</a:t>
            </a:r>
          </a:p>
          <a:p>
            <a:r>
              <a:rPr lang="sv-SE" dirty="0"/>
              <a:t>D- </a:t>
            </a:r>
            <a:r>
              <a:rPr lang="sv-SE" dirty="0" err="1"/>
              <a:t>dexter</a:t>
            </a:r>
            <a:r>
              <a:rPr lang="sv-SE" dirty="0"/>
              <a:t> (vrider ljus höger)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503808" y="5940077"/>
            <a:ext cx="3600400" cy="60760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err="1"/>
              <a:t>Kirala</a:t>
            </a:r>
            <a:r>
              <a:rPr lang="sv-SE" dirty="0"/>
              <a:t> molekyler kan sägas vara  ”optiskt aktiva” molekyler </a:t>
            </a:r>
          </a:p>
        </p:txBody>
      </p:sp>
    </p:spTree>
    <p:extLst>
      <p:ext uri="{BB962C8B-B14F-4D97-AF65-F5344CB8AC3E}">
        <p14:creationId xmlns:p14="http://schemas.microsoft.com/office/powerpoint/2010/main" val="308414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Vad heter </a:t>
            </a:r>
            <a:r>
              <a:rPr lang="sv-SE" sz="3200" dirty="0" err="1"/>
              <a:t>haloalkanen</a:t>
            </a:r>
            <a:r>
              <a:rPr lang="sv-SE" sz="3200" dirty="0"/>
              <a:t>?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sv-SE" sz="4000" dirty="0"/>
          </a:p>
          <a:p>
            <a:pPr marL="0" indent="0">
              <a:buNone/>
            </a:pPr>
            <a:r>
              <a:rPr lang="sv-SE" sz="4000" dirty="0"/>
              <a:t>CH</a:t>
            </a:r>
            <a:r>
              <a:rPr lang="sv-SE" sz="2000" dirty="0"/>
              <a:t>3</a:t>
            </a:r>
            <a:r>
              <a:rPr lang="sv-SE" sz="4000" dirty="0"/>
              <a:t>CH(CH</a:t>
            </a:r>
            <a:r>
              <a:rPr lang="sv-SE" sz="2000" dirty="0"/>
              <a:t>3</a:t>
            </a:r>
            <a:r>
              <a:rPr lang="sv-SE" sz="4000" dirty="0"/>
              <a:t>)CHClCH</a:t>
            </a:r>
            <a:r>
              <a:rPr lang="sv-SE" sz="2000" dirty="0"/>
              <a:t>2</a:t>
            </a:r>
            <a:r>
              <a:rPr lang="sv-SE" sz="4000" dirty="0"/>
              <a:t>CH</a:t>
            </a:r>
            <a:r>
              <a:rPr lang="sv-SE" sz="2000" dirty="0"/>
              <a:t>2</a:t>
            </a:r>
            <a:r>
              <a:rPr lang="sv-SE" sz="4000" dirty="0"/>
              <a:t>CH</a:t>
            </a:r>
            <a:r>
              <a:rPr lang="sv-SE" sz="2000" dirty="0"/>
              <a:t>3</a:t>
            </a:r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r>
              <a:rPr lang="sv-SE" sz="2800" dirty="0"/>
              <a:t>       </a:t>
            </a:r>
            <a:r>
              <a:rPr lang="sv-SE" sz="2800" dirty="0">
                <a:solidFill>
                  <a:srgbClr val="7030A0"/>
                </a:solidFill>
              </a:rPr>
              <a:t>3-klor-2-metylhexan</a:t>
            </a:r>
          </a:p>
          <a:p>
            <a:pPr marL="0" indent="0">
              <a:buNone/>
            </a:pPr>
            <a:endParaRPr lang="sv-SE" sz="4000" b="1" dirty="0"/>
          </a:p>
          <a:p>
            <a:pPr marL="0" indent="0">
              <a:buNone/>
            </a:pPr>
            <a:endParaRPr lang="sv-SE" sz="3600" dirty="0"/>
          </a:p>
          <a:p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70837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dirty="0"/>
              <a:t>Aminosyran </a:t>
            </a:r>
            <a:r>
              <a:rPr lang="sv-SE" dirty="0" err="1"/>
              <a:t>alanin</a:t>
            </a:r>
            <a:r>
              <a:rPr lang="sv-SE" dirty="0"/>
              <a:t> förekommer alltså i två former, de två olika molekylerna är </a:t>
            </a:r>
            <a:r>
              <a:rPr lang="sv-SE" i="1" dirty="0" err="1"/>
              <a:t>enantiomerer</a:t>
            </a:r>
            <a:r>
              <a:rPr lang="sv-SE" i="1" dirty="0"/>
              <a:t> eller spegelbildsisomerer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När man under vanliga förhållanden framställer </a:t>
            </a:r>
            <a:r>
              <a:rPr lang="sv-SE" dirty="0" err="1"/>
              <a:t>alanin</a:t>
            </a:r>
            <a:r>
              <a:rPr lang="sv-SE" dirty="0"/>
              <a:t> får man en blandning (en </a:t>
            </a:r>
            <a:r>
              <a:rPr lang="sv-SE" dirty="0" err="1"/>
              <a:t>sk</a:t>
            </a:r>
            <a:r>
              <a:rPr lang="sv-SE" dirty="0"/>
              <a:t> </a:t>
            </a:r>
            <a:r>
              <a:rPr lang="sv-SE" dirty="0" err="1">
                <a:solidFill>
                  <a:srgbClr val="7030A0"/>
                </a:solidFill>
              </a:rPr>
              <a:t>racemisk</a:t>
            </a:r>
            <a:r>
              <a:rPr lang="sv-SE" dirty="0">
                <a:solidFill>
                  <a:srgbClr val="7030A0"/>
                </a:solidFill>
              </a:rPr>
              <a:t> mix</a:t>
            </a:r>
            <a:r>
              <a:rPr lang="sv-SE" dirty="0"/>
              <a:t>) där hälften är (</a:t>
            </a:r>
            <a:r>
              <a:rPr lang="sv-SE" i="1" dirty="0"/>
              <a:t>S</a:t>
            </a:r>
            <a:r>
              <a:rPr lang="sv-SE" dirty="0"/>
              <a:t>)-</a:t>
            </a:r>
            <a:r>
              <a:rPr lang="sv-SE" dirty="0" err="1"/>
              <a:t>alanin</a:t>
            </a:r>
            <a:r>
              <a:rPr lang="sv-SE" dirty="0"/>
              <a:t> och hälften är (</a:t>
            </a:r>
            <a:r>
              <a:rPr lang="sv-SE" i="1" dirty="0"/>
              <a:t>R</a:t>
            </a:r>
            <a:r>
              <a:rPr lang="sv-SE" dirty="0"/>
              <a:t>)-</a:t>
            </a:r>
            <a:r>
              <a:rPr lang="sv-SE" dirty="0" err="1"/>
              <a:t>alanin</a:t>
            </a:r>
            <a:r>
              <a:rPr lang="sv-SE" dirty="0"/>
              <a:t>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Syntesen är symmetrisk i den meningen att den ger lika mycket av de båda </a:t>
            </a:r>
            <a:r>
              <a:rPr lang="sv-SE" dirty="0" err="1"/>
              <a:t>enantiomererna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Ibland är det viktigt att kunna </a:t>
            </a:r>
            <a:r>
              <a:rPr lang="sv-SE" i="1" dirty="0"/>
              <a:t>framställa endast den ena formen</a:t>
            </a:r>
            <a:r>
              <a:rPr lang="sv-SE" dirty="0"/>
              <a:t>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>
                <a:solidFill>
                  <a:srgbClr val="7030A0"/>
                </a:solidFill>
              </a:rPr>
              <a:t>Varför är viktigt? </a:t>
            </a:r>
          </a:p>
          <a:p>
            <a:pPr marL="0" indent="0">
              <a:buNone/>
            </a:pPr>
            <a:r>
              <a:rPr lang="sv-SE" dirty="0">
                <a:solidFill>
                  <a:srgbClr val="7030A0"/>
                </a:solidFill>
              </a:rPr>
              <a:t>(se sid 153)</a:t>
            </a:r>
          </a:p>
        </p:txBody>
      </p:sp>
    </p:spTree>
    <p:extLst>
      <p:ext uri="{BB962C8B-B14F-4D97-AF65-F5344CB8AC3E}">
        <p14:creationId xmlns:p14="http://schemas.microsoft.com/office/powerpoint/2010/main" val="336167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7/7f/Isomeri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1259557"/>
            <a:ext cx="8054281" cy="52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892854"/>
      </p:ext>
    </p:extLst>
  </p:cSld>
  <p:clrMapOvr>
    <a:masterClrMapping/>
  </p:clrMapOvr>
  <p:transition>
    <p:wip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Lab</a:t>
            </a:r>
            <a:r>
              <a:rPr lang="sv-SE"/>
              <a:t>: syntes </a:t>
            </a:r>
            <a:r>
              <a:rPr lang="sv-SE" dirty="0"/>
              <a:t>estrar</a:t>
            </a:r>
          </a:p>
          <a:p>
            <a:pPr marL="0" indent="0">
              <a:buNone/>
            </a:pPr>
            <a:r>
              <a:rPr lang="sv-SE" dirty="0"/>
              <a:t>-----------------------------------------------------------</a:t>
            </a:r>
          </a:p>
          <a:p>
            <a:r>
              <a:rPr lang="sv-SE" dirty="0"/>
              <a:t>Boken s145- 154 (estrar, spegelbildsisomeri)</a:t>
            </a:r>
          </a:p>
          <a:p>
            <a:r>
              <a:rPr lang="sv-SE" dirty="0"/>
              <a:t>Övningsuppgifter:</a:t>
            </a:r>
          </a:p>
          <a:p>
            <a:pPr marL="0" indent="0">
              <a:buNone/>
            </a:pPr>
            <a:r>
              <a:rPr lang="sv-SE" dirty="0"/>
              <a:t>- Boken:  s157     5:24-5:28 </a:t>
            </a:r>
          </a:p>
          <a:p>
            <a:pPr marL="0" indent="0">
              <a:buNone/>
            </a:pPr>
            <a:r>
              <a:rPr lang="sv-SE" dirty="0"/>
              <a:t>- Stencil (</a:t>
            </a:r>
            <a:r>
              <a:rPr lang="sv-SE" dirty="0" err="1"/>
              <a:t>övn</a:t>
            </a:r>
            <a:r>
              <a:rPr lang="sv-SE" dirty="0"/>
              <a:t> organkemi 2): 8:69, 8:74, (8:73), 8:81, 8:84, 8:85.</a:t>
            </a:r>
          </a:p>
        </p:txBody>
      </p:sp>
    </p:spTree>
    <p:extLst>
      <p:ext uri="{BB962C8B-B14F-4D97-AF65-F5344CB8AC3E}">
        <p14:creationId xmlns:p14="http://schemas.microsoft.com/office/powerpoint/2010/main" val="2732457284"/>
      </p:ext>
    </p:extLst>
  </p:cSld>
  <p:clrMapOvr>
    <a:masterClrMapping/>
  </p:clrMapOvr>
  <p:transition>
    <p:wip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dirty="0">
                <a:solidFill>
                  <a:srgbClr val="7030A0"/>
                </a:solidFill>
              </a:rPr>
              <a:t>Prov</a:t>
            </a:r>
            <a:endParaRPr lang="sv-SE" sz="2000" dirty="0"/>
          </a:p>
          <a:p>
            <a:pPr marL="0" indent="0">
              <a:buNone/>
            </a:pPr>
            <a:r>
              <a:rPr lang="sv-SE" sz="2000" dirty="0"/>
              <a:t>Olika organiska ämnesklasser, deras egenskaper, struktur och reaktivitet.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Ämnesklasser, funktionella grupper, namngivning, egenskaper, syntes, isomeri</a:t>
            </a:r>
          </a:p>
          <a:p>
            <a:r>
              <a:rPr lang="sv-SE" sz="2000" dirty="0"/>
              <a:t>Tillämpningar, betydelse individ/samhälle</a:t>
            </a:r>
          </a:p>
          <a:p>
            <a:r>
              <a:rPr lang="sv-SE" sz="2000" dirty="0"/>
              <a:t>Labbar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 err="1"/>
              <a:t>PowerPoints</a:t>
            </a:r>
            <a:r>
              <a:rPr lang="sv-SE" sz="2000" dirty="0"/>
              <a:t> två </a:t>
            </a:r>
            <a:r>
              <a:rPr lang="sv-SE" sz="2000" dirty="0" err="1"/>
              <a:t>pdf:er</a:t>
            </a:r>
            <a:endParaRPr lang="sv-SE" sz="2000" dirty="0"/>
          </a:p>
          <a:p>
            <a:pPr marL="0" indent="0">
              <a:buNone/>
            </a:pPr>
            <a:r>
              <a:rPr lang="sv-SE" sz="2000" dirty="0" err="1"/>
              <a:t>Övn.uppgifter</a:t>
            </a:r>
            <a:r>
              <a:rPr lang="sv-SE" sz="2000" dirty="0"/>
              <a:t> bok 5:1-5:28, ”</a:t>
            </a:r>
            <a:r>
              <a:rPr lang="sv-SE" sz="2000" dirty="0" err="1"/>
              <a:t>övn.stenciler</a:t>
            </a:r>
            <a:r>
              <a:rPr lang="sv-SE" sz="2000" dirty="0"/>
              <a:t>” hemsidan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05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88" y="2483693"/>
            <a:ext cx="4072711" cy="242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50" y="407543"/>
            <a:ext cx="5851790" cy="663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80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br>
              <a:rPr lang="sv-SE" dirty="0">
                <a:solidFill>
                  <a:srgbClr val="7030A0"/>
                </a:solidFill>
              </a:rPr>
            </a:br>
            <a:r>
              <a:rPr lang="sv-SE" sz="4400" dirty="0">
                <a:solidFill>
                  <a:srgbClr val="7030A0"/>
                </a:solidFill>
              </a:rPr>
              <a:t>Ämnesklasser - Funktionella grupper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v-SE" sz="2000" b="1" dirty="0">
                <a:solidFill>
                  <a:srgbClr val="7030A0"/>
                </a:solidFill>
              </a:rPr>
              <a:t>Funktionell grupp</a:t>
            </a:r>
          </a:p>
          <a:p>
            <a:pPr marL="0" indent="0">
              <a:buNone/>
            </a:pPr>
            <a:r>
              <a:rPr lang="sv-SE" sz="2000" dirty="0">
                <a:solidFill>
                  <a:srgbClr val="7030A0"/>
                </a:solidFill>
              </a:rPr>
              <a:t> </a:t>
            </a:r>
            <a:r>
              <a:rPr lang="sv-SE" sz="2000" dirty="0"/>
              <a:t>- den </a:t>
            </a:r>
            <a:r>
              <a:rPr lang="sv-SE" sz="2000" i="1" dirty="0"/>
              <a:t>del av en organisk molekyl </a:t>
            </a:r>
            <a:r>
              <a:rPr lang="sv-SE" sz="2000" dirty="0"/>
              <a:t>som ger ämnet dess karaktäristiska </a:t>
            </a:r>
            <a:r>
              <a:rPr lang="sv-SE" sz="2000" i="1" dirty="0"/>
              <a:t>egenskaper</a:t>
            </a:r>
          </a:p>
          <a:p>
            <a:pPr marL="0" indent="0">
              <a:buNone/>
            </a:pPr>
            <a:r>
              <a:rPr lang="sv-SE" sz="2000" dirty="0"/>
              <a:t>- vid syntes är det den </a:t>
            </a:r>
            <a:r>
              <a:rPr lang="sv-SE" sz="2000" i="1" dirty="0"/>
              <a:t>funktionella gruppen som reagerar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b="1" dirty="0">
                <a:solidFill>
                  <a:srgbClr val="7030A0"/>
                </a:solidFill>
              </a:rPr>
              <a:t>Ämnesklas</a:t>
            </a:r>
            <a:r>
              <a:rPr lang="sv-SE" sz="2000" b="1" dirty="0"/>
              <a:t>s</a:t>
            </a:r>
            <a:r>
              <a:rPr lang="sv-SE" sz="2000" dirty="0"/>
              <a:t> – grupp av ämnen med samma funktionella grupp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Del av molekyl som </a:t>
            </a:r>
            <a:r>
              <a:rPr lang="sv-SE" sz="2000" i="1" dirty="0"/>
              <a:t>inte är en funktionellgrupp </a:t>
            </a:r>
            <a:r>
              <a:rPr lang="sv-SE" sz="2000" dirty="0"/>
              <a:t>kan ibland förenklat </a:t>
            </a:r>
          </a:p>
          <a:p>
            <a:pPr marL="0" indent="0">
              <a:buNone/>
            </a:pPr>
            <a:r>
              <a:rPr lang="sv-SE" sz="2000" dirty="0"/>
              <a:t>betecknas med ett  </a:t>
            </a:r>
            <a:r>
              <a:rPr lang="sv-SE" sz="2400" b="1" dirty="0">
                <a:solidFill>
                  <a:srgbClr val="7030A0"/>
                </a:solidFill>
              </a:rPr>
              <a:t>R</a:t>
            </a:r>
            <a:r>
              <a:rPr lang="sv-SE" sz="2000" dirty="0"/>
              <a:t>   </a:t>
            </a:r>
          </a:p>
          <a:p>
            <a:pPr marL="0" indent="0">
              <a:buNone/>
            </a:pPr>
            <a:r>
              <a:rPr lang="sv-SE" sz="2000" dirty="0"/>
              <a:t>(</a:t>
            </a:r>
            <a:r>
              <a:rPr lang="sv-SE" sz="2000" dirty="0">
                <a:solidFill>
                  <a:srgbClr val="7030A0"/>
                </a:solidFill>
              </a:rPr>
              <a:t>R-grupp,</a:t>
            </a:r>
            <a:r>
              <a:rPr lang="sv-SE" sz="2000" dirty="0"/>
              <a:t> är  oftast en </a:t>
            </a:r>
            <a:r>
              <a:rPr lang="sv-SE" sz="2000" dirty="0" err="1"/>
              <a:t>alkyl</a:t>
            </a:r>
            <a:r>
              <a:rPr lang="sv-SE" sz="2000" dirty="0"/>
              <a:t> grupp)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R-OH     alkohol</a:t>
            </a:r>
          </a:p>
          <a:p>
            <a:pPr marL="0" indent="0">
              <a:buNone/>
            </a:pPr>
            <a:r>
              <a:rPr lang="sv-SE" sz="2000" dirty="0"/>
              <a:t>R-NH</a:t>
            </a:r>
            <a:r>
              <a:rPr lang="sv-SE" sz="2000" baseline="-25000" dirty="0"/>
              <a:t>2      </a:t>
            </a:r>
            <a:r>
              <a:rPr lang="sv-SE" sz="2000" dirty="0"/>
              <a:t>amin</a:t>
            </a:r>
          </a:p>
          <a:p>
            <a:pPr marL="0" indent="0">
              <a:buNone/>
            </a:pPr>
            <a:r>
              <a:rPr lang="sv-SE" sz="2000" dirty="0"/>
              <a:t>R- COOH  karboxylsyra</a:t>
            </a:r>
          </a:p>
          <a:p>
            <a:pPr marL="0" indent="0">
              <a:buNone/>
            </a:pPr>
            <a:endParaRPr lang="sv-SE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v-SE" sz="2000" dirty="0">
                <a:solidFill>
                  <a:srgbClr val="C00000"/>
                </a:solidFill>
              </a:rPr>
              <a:t>(Se tabell 1 sid 350 i boken)</a:t>
            </a:r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8" name="AutoShape 2" descr="File:Types of Carbon Nanotube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6028" y="5104279"/>
            <a:ext cx="1596097" cy="1827531"/>
          </a:xfrm>
          <a:prstGeom prst="rect">
            <a:avLst/>
          </a:prstGeom>
        </p:spPr>
      </p:pic>
      <p:sp>
        <p:nvSpPr>
          <p:cNvPr id="5" name="Ellips 4"/>
          <p:cNvSpPr/>
          <p:nvPr/>
        </p:nvSpPr>
        <p:spPr>
          <a:xfrm>
            <a:off x="7141972" y="5657244"/>
            <a:ext cx="957929" cy="793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 rot="5400000">
            <a:off x="5255123" y="5569151"/>
            <a:ext cx="2413790" cy="11034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7620936" y="6761096"/>
            <a:ext cx="1838751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R-</a:t>
            </a:r>
            <a:r>
              <a:rPr lang="sv-SE" sz="3200" dirty="0" err="1"/>
              <a:t>Br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70837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46385</TotalTime>
  <Words>1726</Words>
  <Application>Microsoft Office PowerPoint</Application>
  <PresentationFormat>Anpassad</PresentationFormat>
  <Paragraphs>408</Paragraphs>
  <Slides>85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85</vt:i4>
      </vt:variant>
    </vt:vector>
  </HeadingPairs>
  <TitlesOfParts>
    <vt:vector size="90" baseType="lpstr">
      <vt:lpstr>Arial</vt:lpstr>
      <vt:lpstr>Calibri</vt:lpstr>
      <vt:lpstr>Times New Roman</vt:lpstr>
      <vt:lpstr>Wingdings</vt:lpstr>
      <vt:lpstr>Office-tema</vt:lpstr>
      <vt:lpstr>Organiska ämnen (2)</vt:lpstr>
      <vt:lpstr>Organiska stamträdet  Ämnesklasser- reaktionstyper/reaktionsvägar)</vt:lpstr>
      <vt:lpstr>Haloalkaner</vt:lpstr>
      <vt:lpstr>Kemisk syntes</vt:lpstr>
      <vt:lpstr>Syntes av en haloalkan (addition av HBr till eten ) </vt:lpstr>
      <vt:lpstr>Kemisk syntes  och olika reaktionstyper</vt:lpstr>
      <vt:lpstr>Haloalkaner (namngivning)</vt:lpstr>
      <vt:lpstr>Vad heter haloalkanen?</vt:lpstr>
      <vt:lpstr> Ämnesklasser - Funktionella grupper </vt:lpstr>
      <vt:lpstr>Organiska stamträdet  Ämnesklasser- reaktionstyper/reaktionsvägar)</vt:lpstr>
      <vt:lpstr>Aminer</vt:lpstr>
      <vt:lpstr>Aminer</vt:lpstr>
      <vt:lpstr>Aminer</vt:lpstr>
      <vt:lpstr>Ex på ett läkemedel med amingrupper</vt:lpstr>
      <vt:lpstr>dopamin</vt:lpstr>
      <vt:lpstr>Uppgifter:</vt:lpstr>
      <vt:lpstr>PowerPoint-presentation</vt:lpstr>
      <vt:lpstr>Alkoholer</vt:lpstr>
      <vt:lpstr>Alkoholer</vt:lpstr>
      <vt:lpstr>Namngivning av alkoholer</vt:lpstr>
      <vt:lpstr>Övning: namngivning av alkoholer</vt:lpstr>
      <vt:lpstr>PowerPoint-presentation</vt:lpstr>
      <vt:lpstr>Alkoholers löslighet</vt:lpstr>
      <vt:lpstr>PowerPoint-presentation</vt:lpstr>
      <vt:lpstr>PowerPoint-presentation</vt:lpstr>
      <vt:lpstr>Syntes av alkoholer</vt:lpstr>
      <vt:lpstr>PowerPoint-presentation</vt:lpstr>
      <vt:lpstr>PowerPoint-presentation</vt:lpstr>
      <vt:lpstr>Etrar </vt:lpstr>
      <vt:lpstr>Etrar</vt:lpstr>
      <vt:lpstr>Dietyleter var det första narkosmedlet (sömnmedel). </vt:lpstr>
      <vt:lpstr>Fenol</vt:lpstr>
      <vt:lpstr>Alkoholer kan oxideras → nya ämnen bildas</vt:lpstr>
      <vt:lpstr>PowerPoint-presentation</vt:lpstr>
      <vt:lpstr>PowerPoint-presentation</vt:lpstr>
      <vt:lpstr>Kol oxideras….</vt:lpstr>
      <vt:lpstr>Oxidationstal   – en metod för att avgöra om ett ämne oxiderar,  → ökar oxidationstalet oxiderar atomen</vt:lpstr>
      <vt:lpstr>PowerPoint-presentation</vt:lpstr>
      <vt:lpstr>Primär, sekundär, tertiär alkohol</vt:lpstr>
      <vt:lpstr>PowerPoint-presentation</vt:lpstr>
      <vt:lpstr>PowerPoint-presentation</vt:lpstr>
      <vt:lpstr>Aldehyder</vt:lpstr>
      <vt:lpstr>Aldehyder -namngivning</vt:lpstr>
      <vt:lpstr>Ex på aldehyder</vt:lpstr>
      <vt:lpstr>Ketoner</vt:lpstr>
      <vt:lpstr>Ketoner</vt:lpstr>
      <vt:lpstr>Ex på ketoner</vt:lpstr>
      <vt:lpstr>PowerPoint-presentation</vt:lpstr>
      <vt:lpstr>PowerPoint-presentation</vt:lpstr>
      <vt:lpstr>Oxidera en aldehyd…..</vt:lpstr>
      <vt:lpstr>PowerPoint-presentation</vt:lpstr>
      <vt:lpstr>Oxidation av etanol</vt:lpstr>
      <vt:lpstr>Karboxylsyror</vt:lpstr>
      <vt:lpstr>Karboxylsyror</vt:lpstr>
      <vt:lpstr>Fettsyror</vt:lpstr>
      <vt:lpstr>Mättade /  –omättade fettsyror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Estrar</vt:lpstr>
      <vt:lpstr>Estrar - syntes</vt:lpstr>
      <vt:lpstr>PowerPoint-presentation</vt:lpstr>
      <vt:lpstr>PowerPoint-presentation</vt:lpstr>
      <vt:lpstr>Estrar – namngivning </vt:lpstr>
      <vt:lpstr>Karboxylsyrans jon - karboxylatjon</vt:lpstr>
      <vt:lpstr>”Fett” , triglycerid (En ester mellan tre fettsyror och glycerol )</vt:lpstr>
      <vt:lpstr>PowerPoint-presentation</vt:lpstr>
      <vt:lpstr>Flerfunktionella föreningar</vt:lpstr>
      <vt:lpstr>PowerPoint-presentation</vt:lpstr>
      <vt:lpstr>PowerPoint-presentation</vt:lpstr>
      <vt:lpstr>Kirala molekyler  </vt:lpstr>
      <vt:lpstr> Naturen är kiral</vt:lpstr>
      <vt:lpstr>PowerPoint-presentation</vt:lpstr>
      <vt:lpstr>Läkemedel – kirala molekyler </vt:lpstr>
      <vt:lpstr>PowerPoint-presentation</vt:lpstr>
      <vt:lpstr>En kiralmolekyls namn kan fås från hur molekylen vrider planpolariserat ljus (vrids ljuset till höger eller vänster)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Johannes Barth</dc:creator>
  <cp:lastModifiedBy>Henrik Wilmar</cp:lastModifiedBy>
  <cp:revision>536</cp:revision>
  <cp:lastPrinted>1601-01-01T00:00:00Z</cp:lastPrinted>
  <dcterms:created xsi:type="dcterms:W3CDTF">2007-03-21T19:32:48Z</dcterms:created>
  <dcterms:modified xsi:type="dcterms:W3CDTF">2019-01-15T08:23:34Z</dcterms:modified>
</cp:coreProperties>
</file>