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5" r:id="rId4"/>
    <p:sldId id="278" r:id="rId5"/>
    <p:sldId id="282" r:id="rId6"/>
    <p:sldId id="258" r:id="rId7"/>
    <p:sldId id="280" r:id="rId8"/>
    <p:sldId id="270" r:id="rId9"/>
    <p:sldId id="272" r:id="rId10"/>
    <p:sldId id="266" r:id="rId11"/>
    <p:sldId id="274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1A78-D212-4BDD-B537-B5F32FE02CA7}" type="datetimeFigureOut">
              <a:rPr lang="sv-SE" smtClean="0"/>
              <a:t>2019-01-17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1851-81D5-4C65-A7A0-1D1CEE424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54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1A78-D212-4BDD-B537-B5F32FE02CA7}" type="datetimeFigureOut">
              <a:rPr lang="sv-SE" smtClean="0"/>
              <a:t>2019-01-17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1851-81D5-4C65-A7A0-1D1CEE424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491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1A78-D212-4BDD-B537-B5F32FE02CA7}" type="datetimeFigureOut">
              <a:rPr lang="sv-SE" smtClean="0"/>
              <a:t>2019-01-17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1851-81D5-4C65-A7A0-1D1CEE424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03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1A78-D212-4BDD-B537-B5F32FE02CA7}" type="datetimeFigureOut">
              <a:rPr lang="sv-SE" smtClean="0"/>
              <a:t>2019-01-17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1851-81D5-4C65-A7A0-1D1CEE424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485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1A78-D212-4BDD-B537-B5F32FE02CA7}" type="datetimeFigureOut">
              <a:rPr lang="sv-SE" smtClean="0"/>
              <a:t>2019-01-17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1851-81D5-4C65-A7A0-1D1CEE424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95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1A78-D212-4BDD-B537-B5F32FE02CA7}" type="datetimeFigureOut">
              <a:rPr lang="sv-SE" smtClean="0"/>
              <a:t>2019-01-17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1851-81D5-4C65-A7A0-1D1CEE424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339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1A78-D212-4BDD-B537-B5F32FE02CA7}" type="datetimeFigureOut">
              <a:rPr lang="sv-SE" smtClean="0"/>
              <a:t>2019-01-17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1851-81D5-4C65-A7A0-1D1CEE424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825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1A78-D212-4BDD-B537-B5F32FE02CA7}" type="datetimeFigureOut">
              <a:rPr lang="sv-SE" smtClean="0"/>
              <a:t>2019-01-17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1851-81D5-4C65-A7A0-1D1CEE424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69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1A78-D212-4BDD-B537-B5F32FE02CA7}" type="datetimeFigureOut">
              <a:rPr lang="sv-SE" smtClean="0"/>
              <a:t>2019-01-17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1851-81D5-4C65-A7A0-1D1CEE424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76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1A78-D212-4BDD-B537-B5F32FE02CA7}" type="datetimeFigureOut">
              <a:rPr lang="sv-SE" smtClean="0"/>
              <a:t>2019-01-17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1851-81D5-4C65-A7A0-1D1CEE424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875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1A78-D212-4BDD-B537-B5F32FE02CA7}" type="datetimeFigureOut">
              <a:rPr lang="sv-SE" smtClean="0"/>
              <a:t>2019-01-17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1851-81D5-4C65-A7A0-1D1CEE424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869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C1A78-D212-4BDD-B537-B5F32FE02CA7}" type="datetimeFigureOut">
              <a:rPr lang="sv-SE" smtClean="0"/>
              <a:t>2019-01-17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1851-81D5-4C65-A7A0-1D1CEE424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19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Människans anatomi och fysiologi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Kap </a:t>
            </a:r>
            <a:r>
              <a:rPr lang="sv-SE"/>
              <a:t>3 </a:t>
            </a:r>
          </a:p>
          <a:p>
            <a:r>
              <a:rPr lang="sv-SE"/>
              <a:t>Hur </a:t>
            </a:r>
            <a:r>
              <a:rPr lang="sv-SE" dirty="0"/>
              <a:t>människan och andra </a:t>
            </a:r>
            <a:r>
              <a:rPr lang="sv-SE"/>
              <a:t>djur fungerar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46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sv-SE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sv-SE" sz="2400" dirty="0">
                <a:solidFill>
                  <a:schemeClr val="accent3">
                    <a:lumMod val="50000"/>
                  </a:schemeClr>
                </a:solidFill>
              </a:rPr>
              <a:t>En organisms kropp eller ett organs utseende och funktion  är ett resultat av </a:t>
            </a:r>
            <a:r>
              <a:rPr lang="sv-SE" sz="2400" i="1" dirty="0">
                <a:solidFill>
                  <a:schemeClr val="accent6">
                    <a:lumMod val="75000"/>
                  </a:schemeClr>
                </a:solidFill>
              </a:rPr>
              <a:t>naturligt urval </a:t>
            </a:r>
            <a:r>
              <a:rPr lang="sv-SE" sz="2400" dirty="0">
                <a:solidFill>
                  <a:schemeClr val="accent3">
                    <a:lumMod val="50000"/>
                  </a:schemeClr>
                </a:solidFill>
              </a:rPr>
              <a:t>(evolution)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En </a:t>
            </a:r>
            <a:r>
              <a:rPr lang="sv-SE" sz="1800" dirty="0">
                <a:solidFill>
                  <a:schemeClr val="accent6">
                    <a:lumMod val="75000"/>
                  </a:schemeClr>
                </a:solidFill>
              </a:rPr>
              <a:t>art anpassas gradvis till den miljö de lever i</a:t>
            </a:r>
            <a:r>
              <a:rPr lang="sv-SE" sz="1800" dirty="0"/>
              <a:t> genom </a:t>
            </a:r>
            <a:r>
              <a:rPr lang="sv-SE" sz="1800" i="1" dirty="0"/>
              <a:t>selektion</a:t>
            </a:r>
            <a:r>
              <a:rPr lang="sv-SE" sz="1800" dirty="0"/>
              <a:t> av fungerande system 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Den individ som har ett bättre fungerande system har större chans att överleva och föröka sig och  generna förs vidare (naturligt urval )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Olika problem att överleva har lett fram till </a:t>
            </a:r>
            <a:r>
              <a:rPr lang="sv-SE" sz="1800" i="1" dirty="0">
                <a:solidFill>
                  <a:schemeClr val="accent6">
                    <a:lumMod val="75000"/>
                  </a:schemeClr>
                </a:solidFill>
              </a:rPr>
              <a:t>olika evolutionära lösningar </a:t>
            </a:r>
            <a:r>
              <a:rPr lang="sv-SE" sz="1800" dirty="0"/>
              <a:t>när det gäller tex organs byggnad och funktion hos olika arter)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00177"/>
            <a:ext cx="2808312" cy="29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38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947469" cy="413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00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Olika ämnesområden (universitet):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800" i="1" dirty="0">
                <a:solidFill>
                  <a:schemeClr val="accent6">
                    <a:lumMod val="75000"/>
                  </a:schemeClr>
                </a:solidFill>
              </a:rPr>
              <a:t>Anatomi:</a:t>
            </a:r>
            <a:r>
              <a:rPr lang="sv-SE" sz="2800" dirty="0"/>
              <a:t> </a:t>
            </a:r>
          </a:p>
          <a:p>
            <a:pPr marL="0" indent="0">
              <a:buNone/>
            </a:pPr>
            <a:r>
              <a:rPr lang="sv-SE" sz="2800" dirty="0"/>
              <a:t>handlar om hur olika organ /organsystem/organismer är </a:t>
            </a:r>
            <a:r>
              <a:rPr lang="sv-SE" sz="2800" i="1" u="sng" dirty="0"/>
              <a:t>uppbyggda</a:t>
            </a:r>
          </a:p>
          <a:p>
            <a:pPr marL="0" indent="0">
              <a:buNone/>
            </a:pPr>
            <a:endParaRPr lang="sv-SE" sz="2800" i="1" dirty="0"/>
          </a:p>
          <a:p>
            <a:pPr marL="0" indent="0">
              <a:buNone/>
            </a:pPr>
            <a:r>
              <a:rPr lang="sv-SE" sz="2800" i="1" dirty="0">
                <a:solidFill>
                  <a:schemeClr val="accent6">
                    <a:lumMod val="75000"/>
                  </a:schemeClr>
                </a:solidFill>
              </a:rPr>
              <a:t>Fysiologi:</a:t>
            </a:r>
          </a:p>
          <a:p>
            <a:pPr marL="0" indent="0">
              <a:buNone/>
            </a:pPr>
            <a:r>
              <a:rPr lang="sv-SE" sz="2800" dirty="0"/>
              <a:t>handlar om hur olika organ/organsystem/organismer </a:t>
            </a:r>
            <a:r>
              <a:rPr lang="sv-SE" sz="2800" i="1" u="sng" dirty="0"/>
              <a:t>fungerar</a:t>
            </a:r>
            <a:r>
              <a:rPr lang="sv-SE" sz="2800" dirty="0"/>
              <a:t>	</a:t>
            </a:r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r>
              <a:rPr lang="sv-SE" sz="2800" dirty="0"/>
              <a:t>I verkligheten hänger de ihop såklart!</a:t>
            </a:r>
            <a:r>
              <a:rPr lang="sv-SE" dirty="0"/>
              <a:t>	</a:t>
            </a:r>
          </a:p>
          <a:p>
            <a:pPr marL="0" indent="0">
              <a:buNone/>
            </a:pPr>
            <a:r>
              <a:rPr lang="sv-SE" dirty="0"/>
              <a:t>	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954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996952"/>
            <a:ext cx="8229600" cy="3526109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82352" y="2996952"/>
            <a:ext cx="8229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</a:rPr>
              <a:t>Differentierade celler           olika  vävnader                organ	    organsystem	organism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75424" y="54868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Alla </a:t>
            </a:r>
            <a:r>
              <a:rPr lang="sv-SE" b="1" dirty="0">
                <a:solidFill>
                  <a:srgbClr val="7030A0"/>
                </a:solidFill>
              </a:rPr>
              <a:t>celler</a:t>
            </a:r>
            <a:r>
              <a:rPr lang="sv-SE" dirty="0"/>
              <a:t> består av samma grundstruktur och samma arvsmassa.</a:t>
            </a:r>
          </a:p>
          <a:p>
            <a:endParaRPr lang="sv-SE" dirty="0"/>
          </a:p>
          <a:p>
            <a:r>
              <a:rPr lang="sv-SE" dirty="0"/>
              <a:t>Cellerna </a:t>
            </a:r>
            <a:r>
              <a:rPr lang="sv-SE" i="1" dirty="0"/>
              <a:t>specialiserar sig </a:t>
            </a:r>
            <a:r>
              <a:rPr lang="sv-SE" dirty="0"/>
              <a:t>och bildar olika </a:t>
            </a:r>
            <a:r>
              <a:rPr lang="sv-SE" b="1" dirty="0">
                <a:solidFill>
                  <a:srgbClr val="7030A0"/>
                </a:solidFill>
              </a:rPr>
              <a:t>vävnader</a:t>
            </a:r>
          </a:p>
          <a:p>
            <a:endParaRPr lang="sv-SE" dirty="0"/>
          </a:p>
          <a:p>
            <a:r>
              <a:rPr lang="sv-SE" dirty="0"/>
              <a:t>Olika typer av vävnader bygger upp </a:t>
            </a:r>
            <a:r>
              <a:rPr lang="sv-SE" b="1" dirty="0">
                <a:solidFill>
                  <a:srgbClr val="7030A0"/>
                </a:solidFill>
              </a:rPr>
              <a:t>organ</a:t>
            </a:r>
          </a:p>
          <a:p>
            <a:endParaRPr lang="sv-SE" b="1" dirty="0"/>
          </a:p>
          <a:p>
            <a:r>
              <a:rPr lang="sv-SE" dirty="0"/>
              <a:t>Olika organ bygger upp </a:t>
            </a:r>
            <a:r>
              <a:rPr lang="sv-SE" b="1" dirty="0">
                <a:solidFill>
                  <a:srgbClr val="7030A0"/>
                </a:solidFill>
              </a:rPr>
              <a:t>organsystem</a:t>
            </a:r>
          </a:p>
        </p:txBody>
      </p:sp>
    </p:spTree>
    <p:extLst>
      <p:ext uri="{BB962C8B-B14F-4D97-AF65-F5344CB8AC3E}">
        <p14:creationId xmlns:p14="http://schemas.microsoft.com/office/powerpoint/2010/main" val="215114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88277" y="188640"/>
            <a:ext cx="8229600" cy="1143000"/>
          </a:xfrm>
        </p:spPr>
        <p:txBody>
          <a:bodyPr/>
          <a:lstStyle/>
          <a:p>
            <a:r>
              <a:rPr lang="sv-SE" dirty="0"/>
              <a:t>Människans organsystem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599" y="1423226"/>
            <a:ext cx="4038600" cy="242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62" y="1434091"/>
            <a:ext cx="3996948" cy="235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ihandsfigur 6"/>
          <p:cNvSpPr/>
          <p:nvPr/>
        </p:nvSpPr>
        <p:spPr>
          <a:xfrm>
            <a:off x="6909279" y="3382914"/>
            <a:ext cx="638485" cy="434613"/>
          </a:xfrm>
          <a:custGeom>
            <a:avLst/>
            <a:gdLst>
              <a:gd name="connsiteX0" fmla="*/ 239803 w 638485"/>
              <a:gd name="connsiteY0" fmla="*/ 6910 h 434613"/>
              <a:gd name="connsiteX1" fmla="*/ 136565 w 638485"/>
              <a:gd name="connsiteY1" fmla="*/ 21658 h 434613"/>
              <a:gd name="connsiteX2" fmla="*/ 48074 w 638485"/>
              <a:gd name="connsiteY2" fmla="*/ 51155 h 434613"/>
              <a:gd name="connsiteX3" fmla="*/ 18578 w 638485"/>
              <a:gd name="connsiteY3" fmla="*/ 95400 h 434613"/>
              <a:gd name="connsiteX4" fmla="*/ 18578 w 638485"/>
              <a:gd name="connsiteY4" fmla="*/ 331375 h 434613"/>
              <a:gd name="connsiteX5" fmla="*/ 33326 w 638485"/>
              <a:gd name="connsiteY5" fmla="*/ 375620 h 434613"/>
              <a:gd name="connsiteX6" fmla="*/ 121816 w 638485"/>
              <a:gd name="connsiteY6" fmla="*/ 405116 h 434613"/>
              <a:gd name="connsiteX7" fmla="*/ 166061 w 638485"/>
              <a:gd name="connsiteY7" fmla="*/ 419865 h 434613"/>
              <a:gd name="connsiteX8" fmla="*/ 210307 w 638485"/>
              <a:gd name="connsiteY8" fmla="*/ 434613 h 434613"/>
              <a:gd name="connsiteX9" fmla="*/ 461029 w 638485"/>
              <a:gd name="connsiteY9" fmla="*/ 419865 h 434613"/>
              <a:gd name="connsiteX10" fmla="*/ 490526 w 638485"/>
              <a:gd name="connsiteY10" fmla="*/ 375620 h 434613"/>
              <a:gd name="connsiteX11" fmla="*/ 534771 w 638485"/>
              <a:gd name="connsiteY11" fmla="*/ 360871 h 434613"/>
              <a:gd name="connsiteX12" fmla="*/ 579016 w 638485"/>
              <a:gd name="connsiteY12" fmla="*/ 331375 h 434613"/>
              <a:gd name="connsiteX13" fmla="*/ 623261 w 638485"/>
              <a:gd name="connsiteY13" fmla="*/ 198639 h 434613"/>
              <a:gd name="connsiteX14" fmla="*/ 579016 w 638485"/>
              <a:gd name="connsiteY14" fmla="*/ 169142 h 434613"/>
              <a:gd name="connsiteX15" fmla="*/ 549520 w 638485"/>
              <a:gd name="connsiteY15" fmla="*/ 124897 h 434613"/>
              <a:gd name="connsiteX16" fmla="*/ 461029 w 638485"/>
              <a:gd name="connsiteY16" fmla="*/ 80652 h 434613"/>
              <a:gd name="connsiteX17" fmla="*/ 328294 w 638485"/>
              <a:gd name="connsiteY17" fmla="*/ 21658 h 434613"/>
              <a:gd name="connsiteX18" fmla="*/ 239803 w 638485"/>
              <a:gd name="connsiteY18" fmla="*/ 6910 h 43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8485" h="434613">
                <a:moveTo>
                  <a:pt x="239803" y="6910"/>
                </a:moveTo>
                <a:cubicBezTo>
                  <a:pt x="207848" y="6910"/>
                  <a:pt x="170437" y="13841"/>
                  <a:pt x="136565" y="21658"/>
                </a:cubicBezTo>
                <a:cubicBezTo>
                  <a:pt x="106269" y="28649"/>
                  <a:pt x="48074" y="51155"/>
                  <a:pt x="48074" y="51155"/>
                </a:cubicBezTo>
                <a:cubicBezTo>
                  <a:pt x="38242" y="65903"/>
                  <a:pt x="26505" y="79546"/>
                  <a:pt x="18578" y="95400"/>
                </a:cubicBezTo>
                <a:cubicBezTo>
                  <a:pt x="-18010" y="168576"/>
                  <a:pt x="9104" y="255581"/>
                  <a:pt x="18578" y="331375"/>
                </a:cubicBezTo>
                <a:cubicBezTo>
                  <a:pt x="20506" y="346801"/>
                  <a:pt x="20676" y="366584"/>
                  <a:pt x="33326" y="375620"/>
                </a:cubicBezTo>
                <a:cubicBezTo>
                  <a:pt x="58627" y="393692"/>
                  <a:pt x="92319" y="395284"/>
                  <a:pt x="121816" y="405116"/>
                </a:cubicBezTo>
                <a:lnTo>
                  <a:pt x="166061" y="419865"/>
                </a:lnTo>
                <a:lnTo>
                  <a:pt x="210307" y="434613"/>
                </a:lnTo>
                <a:cubicBezTo>
                  <a:pt x="293881" y="429697"/>
                  <a:pt x="379106" y="437112"/>
                  <a:pt x="461029" y="419865"/>
                </a:cubicBezTo>
                <a:cubicBezTo>
                  <a:pt x="478374" y="416213"/>
                  <a:pt x="476685" y="386693"/>
                  <a:pt x="490526" y="375620"/>
                </a:cubicBezTo>
                <a:cubicBezTo>
                  <a:pt x="502665" y="365908"/>
                  <a:pt x="520866" y="367823"/>
                  <a:pt x="534771" y="360871"/>
                </a:cubicBezTo>
                <a:cubicBezTo>
                  <a:pt x="550625" y="352944"/>
                  <a:pt x="564268" y="341207"/>
                  <a:pt x="579016" y="331375"/>
                </a:cubicBezTo>
                <a:cubicBezTo>
                  <a:pt x="608964" y="286452"/>
                  <a:pt x="665740" y="251737"/>
                  <a:pt x="623261" y="198639"/>
                </a:cubicBezTo>
                <a:cubicBezTo>
                  <a:pt x="612188" y="184798"/>
                  <a:pt x="593764" y="178974"/>
                  <a:pt x="579016" y="169142"/>
                </a:cubicBezTo>
                <a:cubicBezTo>
                  <a:pt x="569184" y="154394"/>
                  <a:pt x="562054" y="137431"/>
                  <a:pt x="549520" y="124897"/>
                </a:cubicBezTo>
                <a:cubicBezTo>
                  <a:pt x="520930" y="96307"/>
                  <a:pt x="497015" y="92647"/>
                  <a:pt x="461029" y="80652"/>
                </a:cubicBezTo>
                <a:cubicBezTo>
                  <a:pt x="390914" y="33908"/>
                  <a:pt x="433600" y="56760"/>
                  <a:pt x="328294" y="21658"/>
                </a:cubicBezTo>
                <a:cubicBezTo>
                  <a:pt x="215264" y="-16019"/>
                  <a:pt x="271758" y="6910"/>
                  <a:pt x="239803" y="691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41" y="3393398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11" y="3349356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4984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36096" y="3393398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24" y="3284984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879466" y="4172781"/>
            <a:ext cx="764722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7030A0"/>
                </a:solidFill>
              </a:rPr>
              <a:t>Vad har de olika systemen för funktion? </a:t>
            </a:r>
          </a:p>
          <a:p>
            <a:r>
              <a:rPr lang="sv-SE" b="1" u="sng" dirty="0"/>
              <a:t>Delar/system i kroppen:</a:t>
            </a:r>
            <a:r>
              <a:rPr lang="sv-SE" dirty="0"/>
              <a:t>			</a:t>
            </a:r>
            <a:r>
              <a:rPr lang="sv-SE" b="1" u="sng" dirty="0"/>
              <a:t>Funktion /ingående delar</a:t>
            </a:r>
          </a:p>
          <a:p>
            <a:r>
              <a:rPr lang="sv-SE" dirty="0"/>
              <a:t>Muskler					rörelse, balans /skelettmuskler</a:t>
            </a:r>
          </a:p>
          <a:p>
            <a:r>
              <a:rPr lang="sv-SE" dirty="0"/>
              <a:t>Nervsystemet 				?</a:t>
            </a:r>
          </a:p>
          <a:p>
            <a:r>
              <a:rPr lang="sv-SE" dirty="0"/>
              <a:t>Hormonsystemet				?</a:t>
            </a:r>
          </a:p>
          <a:p>
            <a:r>
              <a:rPr lang="sv-SE" dirty="0"/>
              <a:t>Cirkulationssystemet			?</a:t>
            </a:r>
          </a:p>
          <a:p>
            <a:r>
              <a:rPr lang="sv-SE" dirty="0"/>
              <a:t>Andningssystemet				?</a:t>
            </a:r>
          </a:p>
          <a:p>
            <a:r>
              <a:rPr lang="sv-SE" dirty="0"/>
              <a:t>Matspjälkningssystemet			?</a:t>
            </a:r>
          </a:p>
          <a:p>
            <a:r>
              <a:rPr lang="sv-SE" dirty="0"/>
              <a:t>Urinvägssystemet				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56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0688"/>
            <a:ext cx="4392488" cy="597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9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b="1" dirty="0">
                <a:solidFill>
                  <a:schemeClr val="accent4">
                    <a:lumMod val="75000"/>
                  </a:schemeClr>
                </a:solidFill>
              </a:rPr>
              <a:t>Organsystem i flercelliga organismer. </a:t>
            </a:r>
            <a:br>
              <a:rPr lang="sv-SE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sv-SE" sz="2400" dirty="0">
                <a:solidFill>
                  <a:schemeClr val="accent4">
                    <a:lumMod val="75000"/>
                  </a:schemeClr>
                </a:solidFill>
              </a:rPr>
              <a:t>Varför finns de, vad har de för funktion?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v-SE" sz="7200" b="1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v-SE" sz="7200" b="1" dirty="0">
                <a:solidFill>
                  <a:schemeClr val="accent3">
                    <a:lumMod val="50000"/>
                  </a:schemeClr>
                </a:solidFill>
              </a:rPr>
              <a:t>Matspjälkningen</a:t>
            </a:r>
            <a:r>
              <a:rPr lang="sv-SE" sz="7200" dirty="0">
                <a:solidFill>
                  <a:schemeClr val="accent3">
                    <a:lumMod val="50000"/>
                  </a:schemeClr>
                </a:solidFill>
              </a:rPr>
              <a:t> :  	 		M</a:t>
            </a:r>
            <a:r>
              <a:rPr lang="sv-SE" sz="7200" dirty="0"/>
              <a:t>un, svalg, mage, tarmar, lever, bukspottkörtel </a:t>
            </a:r>
            <a:endParaRPr lang="sv-SE" sz="7200" i="1" dirty="0"/>
          </a:p>
          <a:p>
            <a:pPr marL="0" indent="0">
              <a:buNone/>
            </a:pPr>
            <a:endParaRPr lang="sv-SE" sz="7200" b="1" dirty="0"/>
          </a:p>
          <a:p>
            <a:pPr marL="0" indent="0">
              <a:buNone/>
            </a:pPr>
            <a:endParaRPr lang="sv-SE" sz="7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v-SE" sz="7200" b="1" dirty="0">
                <a:solidFill>
                  <a:schemeClr val="accent3">
                    <a:lumMod val="50000"/>
                  </a:schemeClr>
                </a:solidFill>
              </a:rPr>
              <a:t>Cirkulationssystemet: </a:t>
            </a:r>
            <a:r>
              <a:rPr lang="sv-SE" sz="7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v-SE" sz="7200" dirty="0"/>
              <a:t> 		Hjärta, blodkärl och blod </a:t>
            </a:r>
            <a:endParaRPr lang="sv-SE" sz="7200" i="1" dirty="0"/>
          </a:p>
          <a:p>
            <a:pPr marL="0" indent="0">
              <a:buNone/>
            </a:pPr>
            <a:endParaRPr lang="sv-SE" sz="7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v-SE" sz="7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v-SE" sz="7200" b="1" dirty="0">
                <a:solidFill>
                  <a:schemeClr val="accent3">
                    <a:lumMod val="50000"/>
                  </a:schemeClr>
                </a:solidFill>
              </a:rPr>
              <a:t>Andningssystemet (respiration): </a:t>
            </a:r>
            <a:r>
              <a:rPr lang="sv-SE" sz="7200" b="1" dirty="0">
                <a:solidFill>
                  <a:srgbClr val="0070C0"/>
                </a:solidFill>
              </a:rPr>
              <a:t>  	</a:t>
            </a:r>
            <a:r>
              <a:rPr lang="sv-SE" sz="7200" dirty="0"/>
              <a:t>Lungor, luftrör, alveoler</a:t>
            </a:r>
            <a:endParaRPr lang="sv-SE" sz="7200" i="1" dirty="0"/>
          </a:p>
          <a:p>
            <a:pPr marL="0" indent="0">
              <a:buNone/>
            </a:pPr>
            <a:endParaRPr lang="sv-SE" sz="7200" i="1" dirty="0"/>
          </a:p>
          <a:p>
            <a:pPr marL="0" indent="0">
              <a:buNone/>
            </a:pPr>
            <a:endParaRPr lang="sv-SE" sz="7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v-SE" sz="7200" b="1" dirty="0">
                <a:solidFill>
                  <a:schemeClr val="accent3">
                    <a:lumMod val="50000"/>
                  </a:schemeClr>
                </a:solidFill>
              </a:rPr>
              <a:t>Njurar/”urinsystemet”    </a:t>
            </a:r>
            <a:r>
              <a:rPr lang="sv-SE" sz="7200" b="1" i="1" dirty="0">
                <a:solidFill>
                  <a:schemeClr val="accent4">
                    <a:lumMod val="75000"/>
                  </a:schemeClr>
                </a:solidFill>
              </a:rPr>
              <a:t> 		</a:t>
            </a:r>
            <a:r>
              <a:rPr lang="sv-SE" sz="7200" dirty="0"/>
              <a:t>Njurar, urinblåsor och urinrör</a:t>
            </a:r>
            <a:endParaRPr lang="sv-SE" sz="7200" b="1" dirty="0"/>
          </a:p>
          <a:p>
            <a:pPr marL="0" indent="0">
              <a:buNone/>
            </a:pPr>
            <a:endParaRPr lang="sv-SE" sz="7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v-SE" sz="7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v-SE" sz="7200" b="1" dirty="0">
                <a:solidFill>
                  <a:schemeClr val="accent3">
                    <a:lumMod val="50000"/>
                  </a:schemeClr>
                </a:solidFill>
              </a:rPr>
              <a:t>Hormonsystemet . 			</a:t>
            </a:r>
            <a:r>
              <a:rPr lang="sv-SE" sz="7200" dirty="0"/>
              <a:t>Hypotalamus, hypofysen, sköldkörtel, 					bukspottkörtel </a:t>
            </a:r>
            <a:r>
              <a:rPr lang="sv-SE" sz="7200" dirty="0" err="1"/>
              <a:t>mfl</a:t>
            </a:r>
            <a:r>
              <a:rPr lang="sv-SE" sz="7200" dirty="0"/>
              <a:t>. </a:t>
            </a:r>
          </a:p>
          <a:p>
            <a:pPr marL="0" indent="0">
              <a:buNone/>
            </a:pPr>
            <a:endParaRPr lang="sv-SE" sz="7200" i="1" dirty="0"/>
          </a:p>
          <a:p>
            <a:pPr marL="0" indent="0">
              <a:buNone/>
            </a:pPr>
            <a:endParaRPr lang="sv-SE" sz="72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v-SE" sz="7200" b="1" dirty="0">
                <a:solidFill>
                  <a:schemeClr val="accent3">
                    <a:lumMod val="50000"/>
                  </a:schemeClr>
                </a:solidFill>
              </a:rPr>
              <a:t>Nervsystemet</a:t>
            </a:r>
            <a:r>
              <a:rPr lang="sv-SE" sz="7200" dirty="0">
                <a:solidFill>
                  <a:schemeClr val="accent3">
                    <a:lumMod val="50000"/>
                  </a:schemeClr>
                </a:solidFill>
              </a:rPr>
              <a:t>.   			 </a:t>
            </a:r>
            <a:r>
              <a:rPr lang="sv-SE" sz="7200" dirty="0"/>
              <a:t>Hjärna, ryggmärg, nerver och sinnesorgan</a:t>
            </a:r>
          </a:p>
          <a:p>
            <a:pPr marL="0" indent="0">
              <a:buNone/>
            </a:pPr>
            <a:endParaRPr lang="sv-SE" sz="7200" dirty="0"/>
          </a:p>
          <a:p>
            <a:pPr marL="0" indent="0">
              <a:buNone/>
            </a:pPr>
            <a:endParaRPr lang="sv-SE" sz="7200" i="1" dirty="0"/>
          </a:p>
          <a:p>
            <a:pPr marL="0" indent="0">
              <a:buNone/>
            </a:pPr>
            <a:r>
              <a:rPr lang="sv-SE" sz="5600" i="1" dirty="0"/>
              <a:t> </a:t>
            </a:r>
          </a:p>
          <a:p>
            <a:pPr marL="0" indent="0">
              <a:buNone/>
            </a:pPr>
            <a:endParaRPr lang="sv-SE" sz="5600" b="1" dirty="0"/>
          </a:p>
          <a:p>
            <a:pPr marL="0" indent="0">
              <a:buNone/>
            </a:pPr>
            <a:r>
              <a:rPr lang="sv-SE" sz="5600" dirty="0"/>
              <a:t> </a:t>
            </a:r>
          </a:p>
          <a:p>
            <a:pPr marL="0" indent="0">
              <a:buNone/>
            </a:pPr>
            <a:r>
              <a:rPr lang="sv-SE" dirty="0"/>
              <a:t> </a:t>
            </a:r>
          </a:p>
          <a:p>
            <a:pPr marL="0" indent="0">
              <a:buNone/>
            </a:pPr>
            <a:r>
              <a:rPr lang="sv-SE" dirty="0"/>
              <a:t> </a:t>
            </a:r>
          </a:p>
          <a:p>
            <a:pPr marL="0" indent="0">
              <a:buNone/>
            </a:pPr>
            <a:r>
              <a:rPr lang="sv-SE" dirty="0"/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597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schemeClr val="accent4">
                    <a:lumMod val="75000"/>
                  </a:schemeClr>
                </a:solidFill>
              </a:rPr>
              <a:t>Funktioner hos organsystemen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v-SE" sz="7200" b="1" dirty="0">
                <a:solidFill>
                  <a:schemeClr val="accent3">
                    <a:lumMod val="50000"/>
                  </a:schemeClr>
                </a:solidFill>
              </a:rPr>
              <a:t>Matspjälkningen</a:t>
            </a:r>
            <a:r>
              <a:rPr lang="sv-SE" sz="7200" dirty="0">
                <a:solidFill>
                  <a:schemeClr val="accent3">
                    <a:lumMod val="50000"/>
                  </a:schemeClr>
                </a:solidFill>
              </a:rPr>
              <a:t> :   </a:t>
            </a:r>
            <a:r>
              <a:rPr lang="sv-SE" sz="48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sv-SE" sz="4800" dirty="0"/>
              <a:t>mun, svalg, mage, tarmar, lever, bukspottkörtel )</a:t>
            </a:r>
          </a:p>
          <a:p>
            <a:pPr marL="0" indent="0">
              <a:buNone/>
            </a:pPr>
            <a:endParaRPr lang="sv-SE" sz="7200" dirty="0"/>
          </a:p>
          <a:p>
            <a:pPr marL="0" indent="0">
              <a:buNone/>
            </a:pPr>
            <a:endParaRPr lang="sv-SE" sz="7200" i="1" dirty="0"/>
          </a:p>
          <a:p>
            <a:pPr marL="0" indent="0">
              <a:buNone/>
            </a:pPr>
            <a:r>
              <a:rPr lang="sv-SE" sz="7200" i="1" dirty="0"/>
              <a:t>Intag-matspjälkning (nedbrytning) – absorption (upptag av näringsämnen) – deponering av avfall/restprodukter</a:t>
            </a:r>
          </a:p>
          <a:p>
            <a:pPr marL="0" indent="0">
              <a:buNone/>
            </a:pPr>
            <a:r>
              <a:rPr lang="sv-SE" sz="7200" dirty="0"/>
              <a:t> </a:t>
            </a:r>
          </a:p>
          <a:p>
            <a:pPr marL="0" indent="0">
              <a:buNone/>
            </a:pPr>
            <a:r>
              <a:rPr lang="sv-SE" sz="7200" b="1" dirty="0"/>
              <a:t> </a:t>
            </a:r>
          </a:p>
          <a:p>
            <a:pPr marL="0" indent="0">
              <a:buNone/>
            </a:pPr>
            <a:r>
              <a:rPr lang="sv-SE" sz="7200" b="1" dirty="0">
                <a:solidFill>
                  <a:schemeClr val="accent3">
                    <a:lumMod val="50000"/>
                  </a:schemeClr>
                </a:solidFill>
              </a:rPr>
              <a:t>Cirkulationssystemet </a:t>
            </a:r>
            <a:r>
              <a:rPr lang="sv-SE" sz="7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v-SE" sz="7200" dirty="0"/>
              <a:t>  </a:t>
            </a:r>
            <a:r>
              <a:rPr lang="sv-SE" sz="4800" dirty="0"/>
              <a:t>( hjärta, blodkärl och blod) </a:t>
            </a:r>
          </a:p>
          <a:p>
            <a:pPr marL="0" indent="0">
              <a:buNone/>
            </a:pPr>
            <a:endParaRPr lang="sv-SE" sz="7200" dirty="0"/>
          </a:p>
          <a:p>
            <a:pPr marL="0" indent="0">
              <a:buNone/>
            </a:pPr>
            <a:r>
              <a:rPr lang="sv-SE" sz="7200" i="1" dirty="0"/>
              <a:t> </a:t>
            </a:r>
          </a:p>
          <a:p>
            <a:pPr marL="0" indent="0">
              <a:buNone/>
            </a:pPr>
            <a:r>
              <a:rPr lang="sv-SE" sz="7200" i="1" dirty="0"/>
              <a:t>Distribution av näringsämnen , hormoner, joner,  gaser, mm   till / från celler</a:t>
            </a:r>
          </a:p>
          <a:p>
            <a:pPr marL="0" indent="0">
              <a:buNone/>
            </a:pPr>
            <a:r>
              <a:rPr lang="sv-SE" sz="7200" dirty="0"/>
              <a:t> </a:t>
            </a:r>
          </a:p>
          <a:p>
            <a:pPr marL="0" indent="0">
              <a:buNone/>
            </a:pPr>
            <a:endParaRPr lang="sv-SE" sz="7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v-SE" sz="7200" b="1" dirty="0">
                <a:solidFill>
                  <a:schemeClr val="accent3">
                    <a:lumMod val="50000"/>
                  </a:schemeClr>
                </a:solidFill>
              </a:rPr>
              <a:t>Andningssystemet (Respiration) </a:t>
            </a:r>
            <a:r>
              <a:rPr lang="sv-SE" sz="7200" b="1" dirty="0">
                <a:solidFill>
                  <a:srgbClr val="0070C0"/>
                </a:solidFill>
              </a:rPr>
              <a:t>  </a:t>
            </a:r>
            <a:r>
              <a:rPr lang="sv-SE" sz="4800" b="1" dirty="0">
                <a:solidFill>
                  <a:srgbClr val="0070C0"/>
                </a:solidFill>
              </a:rPr>
              <a:t>(</a:t>
            </a:r>
            <a:r>
              <a:rPr lang="sv-SE" sz="4800" dirty="0"/>
              <a:t>lungor, luftrör, alveoler)</a:t>
            </a:r>
          </a:p>
          <a:p>
            <a:pPr marL="0" indent="0">
              <a:buNone/>
            </a:pPr>
            <a:endParaRPr lang="sv-SE" sz="7200" dirty="0"/>
          </a:p>
          <a:p>
            <a:pPr marL="0" indent="0">
              <a:buNone/>
            </a:pPr>
            <a:r>
              <a:rPr lang="sv-SE" sz="7200" i="1" dirty="0"/>
              <a:t>Gasutbyte, O</a:t>
            </a:r>
            <a:r>
              <a:rPr lang="sv-SE" sz="7200" i="1" baseline="-25000" dirty="0"/>
              <a:t>2 </a:t>
            </a:r>
            <a:r>
              <a:rPr lang="sv-SE" sz="7200" i="1" dirty="0"/>
              <a:t>  in  /  CO</a:t>
            </a:r>
            <a:r>
              <a:rPr lang="sv-SE" sz="7200" i="1" baseline="-25000" dirty="0"/>
              <a:t>2 </a:t>
            </a:r>
            <a:r>
              <a:rPr lang="sv-SE" sz="7200" i="1" dirty="0"/>
              <a:t> ut</a:t>
            </a:r>
            <a:r>
              <a:rPr lang="sv-SE" sz="7200" i="1" baseline="-25000" dirty="0"/>
              <a:t> </a:t>
            </a:r>
            <a:endParaRPr lang="sv-SE" sz="7200" i="1" dirty="0"/>
          </a:p>
          <a:p>
            <a:pPr marL="0" indent="0">
              <a:buNone/>
            </a:pPr>
            <a:r>
              <a:rPr lang="sv-SE" sz="5600" i="1" dirty="0"/>
              <a:t> </a:t>
            </a:r>
          </a:p>
          <a:p>
            <a:pPr marL="0" indent="0">
              <a:buNone/>
            </a:pPr>
            <a:endParaRPr lang="sv-SE" sz="5600" b="1" dirty="0"/>
          </a:p>
          <a:p>
            <a:pPr marL="0" indent="0">
              <a:buNone/>
            </a:pPr>
            <a:r>
              <a:rPr lang="sv-SE" sz="5600" dirty="0"/>
              <a:t> </a:t>
            </a:r>
          </a:p>
          <a:p>
            <a:pPr marL="0" indent="0">
              <a:buNone/>
            </a:pPr>
            <a:r>
              <a:rPr lang="sv-SE" dirty="0"/>
              <a:t> </a:t>
            </a:r>
          </a:p>
          <a:p>
            <a:pPr marL="0" indent="0">
              <a:buNone/>
            </a:pPr>
            <a:r>
              <a:rPr lang="sv-SE" dirty="0"/>
              <a:t> </a:t>
            </a:r>
          </a:p>
          <a:p>
            <a:pPr marL="0" indent="0">
              <a:buNone/>
            </a:pPr>
            <a:r>
              <a:rPr lang="sv-SE" dirty="0"/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122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Organsystem forts.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sz="2100" b="1" dirty="0">
                <a:solidFill>
                  <a:schemeClr val="accent3">
                    <a:lumMod val="50000"/>
                  </a:schemeClr>
                </a:solidFill>
              </a:rPr>
              <a:t>Njurar,  </a:t>
            </a:r>
            <a:r>
              <a:rPr lang="sv-SE" sz="2100" b="1" i="1" dirty="0">
                <a:solidFill>
                  <a:schemeClr val="accent3">
                    <a:lumMod val="50000"/>
                  </a:schemeClr>
                </a:solidFill>
              </a:rPr>
              <a:t>(jon- och </a:t>
            </a:r>
            <a:r>
              <a:rPr lang="sv-SE" sz="2100" b="1" i="1" dirty="0" err="1">
                <a:solidFill>
                  <a:schemeClr val="accent3">
                    <a:lumMod val="50000"/>
                  </a:schemeClr>
                </a:solidFill>
              </a:rPr>
              <a:t>vattenbalans</a:t>
            </a:r>
            <a:r>
              <a:rPr lang="sv-SE" sz="2100" b="1" i="1" dirty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sv-SE" sz="15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sv-SE" sz="1500" dirty="0"/>
              <a:t>Njurar, urinblåsor och urinrör)</a:t>
            </a:r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r>
              <a:rPr lang="sv-SE" sz="2100" i="1" dirty="0"/>
              <a:t>Utsöndring  av  avfall och osmotisk reglering av jonkoncentrationen i blodet</a:t>
            </a:r>
          </a:p>
          <a:p>
            <a:pPr marL="0" indent="0">
              <a:buNone/>
            </a:pPr>
            <a:endParaRPr lang="sv-SE" sz="2600" b="1" dirty="0"/>
          </a:p>
          <a:p>
            <a:pPr marL="0" indent="0">
              <a:buNone/>
            </a:pPr>
            <a:r>
              <a:rPr lang="sv-SE" sz="1900" b="1" dirty="0">
                <a:solidFill>
                  <a:schemeClr val="accent3">
                    <a:lumMod val="50000"/>
                  </a:schemeClr>
                </a:solidFill>
              </a:rPr>
              <a:t>Hormonsystemet . </a:t>
            </a:r>
            <a:r>
              <a:rPr lang="sv-SE" sz="1900" b="1" dirty="0" err="1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sv-SE" sz="1900" b="1" i="1" dirty="0" err="1">
                <a:solidFill>
                  <a:schemeClr val="accent3">
                    <a:lumMod val="50000"/>
                  </a:schemeClr>
                </a:solidFill>
              </a:rPr>
              <a:t>ndokrinakörtlar</a:t>
            </a:r>
            <a:r>
              <a:rPr lang="sv-SE" sz="19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v-SE" sz="1500" b="1" dirty="0">
                <a:solidFill>
                  <a:srgbClr val="0070C0"/>
                </a:solidFill>
              </a:rPr>
              <a:t>(</a:t>
            </a:r>
            <a:r>
              <a:rPr lang="sv-SE" sz="1500" dirty="0"/>
              <a:t>hypotalamus, hypofysen, sköldkörtel, bukspottkörtel </a:t>
            </a:r>
            <a:r>
              <a:rPr lang="sv-SE" sz="1500" dirty="0" err="1"/>
              <a:t>mfl</a:t>
            </a:r>
            <a:r>
              <a:rPr lang="sv-SE" sz="1500" dirty="0"/>
              <a:t>. )  </a:t>
            </a:r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r>
              <a:rPr lang="sv-SE" sz="1900" i="1" dirty="0"/>
              <a:t>Koordination/styrning  av kroppsaktiviteter , ”långsamma”</a:t>
            </a:r>
          </a:p>
          <a:p>
            <a:pPr marL="0" indent="0">
              <a:buNone/>
            </a:pPr>
            <a:r>
              <a:rPr lang="sv-SE" sz="2600" dirty="0"/>
              <a:t> </a:t>
            </a:r>
          </a:p>
          <a:p>
            <a:pPr marL="0" indent="0">
              <a:buNone/>
            </a:pPr>
            <a:r>
              <a:rPr lang="sv-SE" sz="1900" b="1" dirty="0">
                <a:solidFill>
                  <a:schemeClr val="accent3">
                    <a:lumMod val="50000"/>
                  </a:schemeClr>
                </a:solidFill>
              </a:rPr>
              <a:t>Nervsystemet</a:t>
            </a:r>
            <a:r>
              <a:rPr lang="sv-SE" sz="260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sv-SE" sz="18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sv-SE" sz="1800" dirty="0"/>
              <a:t>hjärna, ryggmärg, nerver och sinnesorgan)</a:t>
            </a:r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r>
              <a:rPr lang="sv-SE" sz="1900" i="1" dirty="0"/>
              <a:t>Koordination/styrning av kroppsaktiviteter, ”snabba” . Respons på yttre stimuli.</a:t>
            </a:r>
          </a:p>
          <a:p>
            <a:pPr marL="0" indent="0">
              <a:buNone/>
            </a:pPr>
            <a:endParaRPr lang="sv-SE" sz="2600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834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0rgansystem forts</a:t>
            </a:r>
            <a:r>
              <a:rPr lang="sv-SE" sz="24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sv-SE" sz="1600" dirty="0">
                <a:solidFill>
                  <a:schemeClr val="accent3">
                    <a:lumMod val="75000"/>
                  </a:schemeClr>
                </a:solidFill>
              </a:rPr>
              <a:t>(tas inte upp)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v-SE" sz="4200" b="1" dirty="0">
                <a:solidFill>
                  <a:srgbClr val="0070C0"/>
                </a:solidFill>
              </a:rPr>
              <a:t>Reproduktivt system</a:t>
            </a:r>
            <a:r>
              <a:rPr lang="sv-SE" sz="4200" dirty="0">
                <a:solidFill>
                  <a:srgbClr val="0070C0"/>
                </a:solidFill>
              </a:rPr>
              <a:t>-</a:t>
            </a:r>
            <a:r>
              <a:rPr lang="sv-SE" sz="4200" dirty="0"/>
              <a:t> (äggstockar, testiklar och associerade organ)</a:t>
            </a:r>
          </a:p>
          <a:p>
            <a:pPr marL="0" indent="0">
              <a:buNone/>
            </a:pPr>
            <a:endParaRPr lang="sv-SE" sz="4200" dirty="0"/>
          </a:p>
          <a:p>
            <a:pPr marL="0" indent="0">
              <a:buNone/>
            </a:pPr>
            <a:r>
              <a:rPr lang="sv-SE" sz="4200" i="1" dirty="0"/>
              <a:t>Funktion</a:t>
            </a:r>
            <a:r>
              <a:rPr lang="sv-SE" sz="4200" dirty="0"/>
              <a:t>: Fortplantning</a:t>
            </a:r>
          </a:p>
          <a:p>
            <a:pPr marL="0" indent="0">
              <a:buNone/>
            </a:pPr>
            <a:r>
              <a:rPr lang="sv-SE" sz="4200" dirty="0"/>
              <a:t> </a:t>
            </a:r>
          </a:p>
          <a:p>
            <a:pPr marL="0" indent="0">
              <a:buNone/>
            </a:pPr>
            <a:endParaRPr lang="sv-SE" sz="4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4200" b="1" dirty="0" err="1">
                <a:solidFill>
                  <a:srgbClr val="0070C0"/>
                </a:solidFill>
              </a:rPr>
              <a:t>Intergument</a:t>
            </a:r>
            <a:r>
              <a:rPr lang="sv-SE" sz="4200" dirty="0"/>
              <a:t>  (skinn, hår, naglar och hudkörtlar)</a:t>
            </a:r>
          </a:p>
          <a:p>
            <a:pPr marL="0" indent="0">
              <a:buNone/>
            </a:pPr>
            <a:endParaRPr lang="sv-SE" sz="4200" dirty="0"/>
          </a:p>
          <a:p>
            <a:pPr marL="0" indent="0">
              <a:buNone/>
            </a:pPr>
            <a:r>
              <a:rPr lang="sv-SE" sz="4200" i="1" dirty="0"/>
              <a:t>Funktion: </a:t>
            </a:r>
            <a:r>
              <a:rPr lang="sv-SE" sz="4200" dirty="0"/>
              <a:t>skydd mot infektion , skydd mot mekanisk påverkan samt uttorkning. </a:t>
            </a:r>
          </a:p>
          <a:p>
            <a:pPr marL="0" indent="0">
              <a:buNone/>
            </a:pPr>
            <a:endParaRPr lang="sv-SE" sz="4200" dirty="0"/>
          </a:p>
          <a:p>
            <a:pPr marL="0" indent="0">
              <a:buNone/>
            </a:pPr>
            <a:endParaRPr lang="sv-SE" sz="4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4200" b="1" dirty="0">
                <a:solidFill>
                  <a:srgbClr val="0070C0"/>
                </a:solidFill>
              </a:rPr>
              <a:t>Skelett</a:t>
            </a:r>
            <a:r>
              <a:rPr lang="sv-SE" sz="4200" dirty="0"/>
              <a:t>   (ben, ligament, senor, brosk och bindväv)</a:t>
            </a:r>
          </a:p>
          <a:p>
            <a:pPr marL="0" indent="0">
              <a:buNone/>
            </a:pPr>
            <a:endParaRPr lang="sv-SE" sz="4200" dirty="0"/>
          </a:p>
          <a:p>
            <a:pPr marL="0" indent="0">
              <a:buNone/>
            </a:pPr>
            <a:r>
              <a:rPr lang="sv-SE" sz="4200" i="1" dirty="0"/>
              <a:t>Funktion: </a:t>
            </a:r>
            <a:r>
              <a:rPr lang="sv-SE" sz="4200" dirty="0"/>
              <a:t>upprätthållande av kroppen , fäste för muskler och organskydd.</a:t>
            </a:r>
          </a:p>
          <a:p>
            <a:pPr marL="0" indent="0">
              <a:buNone/>
            </a:pPr>
            <a:r>
              <a:rPr lang="sv-SE" sz="4200" dirty="0"/>
              <a:t> </a:t>
            </a:r>
          </a:p>
          <a:p>
            <a:pPr marL="0" indent="0">
              <a:buNone/>
            </a:pPr>
            <a:endParaRPr lang="sv-SE" sz="4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4200" b="1" dirty="0">
                <a:solidFill>
                  <a:srgbClr val="0070C0"/>
                </a:solidFill>
              </a:rPr>
              <a:t>Muskler</a:t>
            </a:r>
            <a:r>
              <a:rPr lang="sv-SE" sz="4200" dirty="0"/>
              <a:t>  (skelettmuskulatur)</a:t>
            </a:r>
          </a:p>
          <a:p>
            <a:pPr marL="0" indent="0">
              <a:buNone/>
            </a:pPr>
            <a:endParaRPr lang="sv-SE" sz="4200" dirty="0"/>
          </a:p>
          <a:p>
            <a:pPr marL="0" indent="0">
              <a:buNone/>
            </a:pPr>
            <a:r>
              <a:rPr lang="sv-SE" sz="4200" i="1" dirty="0"/>
              <a:t>Funktion:  </a:t>
            </a:r>
            <a:r>
              <a:rPr lang="sv-SE" sz="4200" dirty="0"/>
              <a:t>rörelse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2674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5297</TotalTime>
  <Words>255</Words>
  <Application>Microsoft Office PowerPoint</Application>
  <PresentationFormat>Bildspel på skärmen (4:3)</PresentationFormat>
  <Paragraphs>116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Office-tema</vt:lpstr>
      <vt:lpstr>Människans anatomi och fysiologi</vt:lpstr>
      <vt:lpstr>Olika ämnesområden (universitet):</vt:lpstr>
      <vt:lpstr>PowerPoint-presentation</vt:lpstr>
      <vt:lpstr>Människans organsystem</vt:lpstr>
      <vt:lpstr>PowerPoint-presentation</vt:lpstr>
      <vt:lpstr>Organsystem i flercelliga organismer.  Varför finns de, vad har de för funktion? </vt:lpstr>
      <vt:lpstr>Funktioner hos organsystemen</vt:lpstr>
      <vt:lpstr>Organsystem forts.</vt:lpstr>
      <vt:lpstr>0rgansystem forts. (tas inte upp)</vt:lpstr>
      <vt:lpstr> En organisms kropp eller ett organs utseende och funktion  är ett resultat av naturligt urval (evolution)</vt:lpstr>
      <vt:lpstr>PowerPoint-presentation</vt:lpstr>
    </vt:vector>
  </TitlesOfParts>
  <Company>Sigtuna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Människans fysiologi</dc:title>
  <dc:creator>Henrik Wilmar</dc:creator>
  <cp:lastModifiedBy>Henrik Wilmar</cp:lastModifiedBy>
  <cp:revision>79</cp:revision>
  <dcterms:created xsi:type="dcterms:W3CDTF">2012-11-12T14:07:31Z</dcterms:created>
  <dcterms:modified xsi:type="dcterms:W3CDTF">2019-01-17T13:09:48Z</dcterms:modified>
</cp:coreProperties>
</file>