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43"/>
  </p:notesMasterIdLst>
  <p:sldIdLst>
    <p:sldId id="262" r:id="rId2"/>
    <p:sldId id="285" r:id="rId3"/>
    <p:sldId id="299" r:id="rId4"/>
    <p:sldId id="275" r:id="rId5"/>
    <p:sldId id="303" r:id="rId6"/>
    <p:sldId id="304" r:id="rId7"/>
    <p:sldId id="302" r:id="rId8"/>
    <p:sldId id="307" r:id="rId9"/>
    <p:sldId id="301" r:id="rId10"/>
    <p:sldId id="288" r:id="rId11"/>
    <p:sldId id="305" r:id="rId12"/>
    <p:sldId id="273" r:id="rId13"/>
    <p:sldId id="306" r:id="rId14"/>
    <p:sldId id="266" r:id="rId15"/>
    <p:sldId id="267" r:id="rId16"/>
    <p:sldId id="278" r:id="rId17"/>
    <p:sldId id="282" r:id="rId18"/>
    <p:sldId id="290" r:id="rId19"/>
    <p:sldId id="277" r:id="rId20"/>
    <p:sldId id="263" r:id="rId21"/>
    <p:sldId id="284" r:id="rId22"/>
    <p:sldId id="297" r:id="rId23"/>
    <p:sldId id="268" r:id="rId24"/>
    <p:sldId id="286" r:id="rId25"/>
    <p:sldId id="291" r:id="rId26"/>
    <p:sldId id="292" r:id="rId27"/>
    <p:sldId id="300" r:id="rId28"/>
    <p:sldId id="293" r:id="rId29"/>
    <p:sldId id="287" r:id="rId30"/>
    <p:sldId id="272" r:id="rId31"/>
    <p:sldId id="279" r:id="rId32"/>
    <p:sldId id="261" r:id="rId33"/>
    <p:sldId id="295" r:id="rId34"/>
    <p:sldId id="296" r:id="rId35"/>
    <p:sldId id="276" r:id="rId36"/>
    <p:sldId id="294" r:id="rId37"/>
    <p:sldId id="256" r:id="rId38"/>
    <p:sldId id="257" r:id="rId39"/>
    <p:sldId id="258" r:id="rId40"/>
    <p:sldId id="259" r:id="rId41"/>
    <p:sldId id="260" r:id="rId4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00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481A692-2924-42AB-805A-D2B38193D9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110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A8229E-1180-477A-8088-78493AEF0D24}" type="slidenum">
              <a:rPr lang="sv-SE" smtClean="0"/>
              <a:pPr eaLnBrk="1" hangingPunct="1">
                <a:defRPr/>
              </a:pPr>
              <a:t>1</a:t>
            </a:fld>
            <a:endParaRPr lang="sv-S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742B301-8578-4E29-A875-8F0F96845D3C}" type="slidenum">
              <a:rPr lang="sv-SE" smtClean="0"/>
              <a:pPr eaLnBrk="1" hangingPunct="1">
                <a:defRPr/>
              </a:pPr>
              <a:t>20</a:t>
            </a:fld>
            <a:endParaRPr lang="sv-S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F2D06F-3110-414B-B9BD-B2B987F26394}" type="slidenum">
              <a:rPr lang="sv-SE" smtClean="0"/>
              <a:pPr eaLnBrk="1" hangingPunct="1">
                <a:defRPr/>
              </a:pPr>
              <a:t>25</a:t>
            </a:fld>
            <a:endParaRPr lang="sv-S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26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6D02C9-FC06-4662-BA42-8B7D186BF34D}" type="slidenum">
              <a:rPr lang="sv-SE" smtClean="0"/>
              <a:pPr eaLnBrk="1" hangingPunct="1">
                <a:defRPr/>
              </a:pPr>
              <a:t>32</a:t>
            </a:fld>
            <a:endParaRPr lang="sv-S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D575FD-52BF-457E-98CA-6D8D1CB7C4AA}" type="slidenum">
              <a:rPr lang="sv-SE" smtClean="0"/>
              <a:pPr eaLnBrk="1" hangingPunct="1">
                <a:defRPr/>
              </a:pPr>
              <a:t>37</a:t>
            </a:fld>
            <a:endParaRPr lang="sv-S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BE01AC-8A74-4BFF-95D2-B4E74F45897D}" type="slidenum">
              <a:rPr lang="sv-SE" smtClean="0"/>
              <a:pPr eaLnBrk="1" hangingPunct="1">
                <a:defRPr/>
              </a:pPr>
              <a:t>38</a:t>
            </a:fld>
            <a:endParaRPr lang="sv-S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F320F0-D8DE-46EC-8884-27AE16B8A3B1}" type="slidenum">
              <a:rPr lang="sv-SE" smtClean="0"/>
              <a:pPr eaLnBrk="1" hangingPunct="1">
                <a:defRPr/>
              </a:pPr>
              <a:t>39</a:t>
            </a:fld>
            <a:endParaRPr lang="sv-S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5B287D4-B342-45AD-B475-F9EE15DC9FD7}" type="slidenum">
              <a:rPr lang="sv-SE" smtClean="0"/>
              <a:pPr eaLnBrk="1" hangingPunct="1">
                <a:defRPr/>
              </a:pPr>
              <a:t>40</a:t>
            </a:fld>
            <a:endParaRPr lang="sv-S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A07400-943C-4D81-8FB0-1E2E57F12E8D}" type="slidenum">
              <a:rPr lang="sv-SE" smtClean="0"/>
              <a:pPr eaLnBrk="1" hangingPunct="1">
                <a:defRPr/>
              </a:pPr>
              <a:t>41</a:t>
            </a:fld>
            <a:endParaRPr lang="sv-S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C9BDE-A679-4BD8-A157-D8527AB56B6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80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0D778-FF98-43E2-94C9-A54657407A2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2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CF72B-76C5-4D1C-8F32-994DD339572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65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6DDB-1E76-48A5-9BFD-DA94F64ABC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5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E819-3F45-4E76-A6B3-1125832F93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80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B3183-1E83-4E41-81F6-8C1F8157E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7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1CD49-FC94-4393-B488-0E0B0D53A5A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61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3BA34-B42C-44B0-850B-64A042A2515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48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134CF-8CA7-445A-B036-ADFA0F2A428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54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01F43-1B6F-45D0-A923-FA13EB59393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04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523BD-C8EF-48B8-9878-523FE29FE2A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8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1970-670F-4461-AEAB-2C09CEEF5E7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9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C321F-1DE8-4B57-AC9E-18CF24395DC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15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FAB113-DD66-4681-9DBC-99747AAEE6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7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oresurs.uu.se/myller/biomangfald/mangfald1_2.htm" TargetMode="External"/><Relationship Id="rId2" Type="http://schemas.openxmlformats.org/officeDocument/2006/relationships/hyperlink" Target="http://bioresurs.uu.se/myller/biomangfald/mangfald1_3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D94D0KAn2U" TargetMode="External"/><Relationship Id="rId2" Type="http://schemas.openxmlformats.org/officeDocument/2006/relationships/hyperlink" Target="http://tolweb.org/tre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D94D0KAn2U" TargetMode="External"/><Relationship Id="rId2" Type="http://schemas.openxmlformats.org/officeDocument/2006/relationships/hyperlink" Target="http://tolweb.org/tre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rgbClr val="7030A0"/>
                </a:solidFill>
              </a:rPr>
              <a:t>Olika celltyper</a:t>
            </a:r>
            <a:br>
              <a:rPr lang="sv-SE" dirty="0">
                <a:solidFill>
                  <a:srgbClr val="00B050"/>
                </a:solidFill>
              </a:rPr>
            </a:br>
            <a:r>
              <a:rPr lang="sv-SE" dirty="0"/>
              <a:t> Indelningen av organismvärlden</a:t>
            </a:r>
            <a:br>
              <a:rPr lang="sv-SE" dirty="0"/>
            </a:br>
            <a:endParaRPr lang="sv-SE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v-SE" sz="2800" dirty="0"/>
              <a:t>Kap 2 s34-38,  kap </a:t>
            </a:r>
            <a:r>
              <a:rPr lang="sv-SE" sz="2800"/>
              <a:t>3  sid </a:t>
            </a:r>
            <a:r>
              <a:rPr lang="sv-SE" sz="2800" dirty="0"/>
              <a:t>74-78 i boken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2200" dirty="0">
              <a:solidFill>
                <a:srgbClr val="7030A0"/>
              </a:solidFill>
            </a:endParaRPr>
          </a:p>
        </p:txBody>
      </p:sp>
      <p:pic>
        <p:nvPicPr>
          <p:cNvPr id="4" name="Platshållare för innehåll 3" descr="endosymbiosteori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84" b="-10984"/>
          <a:stretch>
            <a:fillRect/>
          </a:stretch>
        </p:blipFill>
        <p:spPr>
          <a:xfrm>
            <a:off x="1331640" y="2276872"/>
            <a:ext cx="6999201" cy="3849291"/>
          </a:xfrm>
        </p:spPr>
      </p:pic>
    </p:spTree>
    <p:extLst>
      <p:ext uri="{BB962C8B-B14F-4D97-AF65-F5344CB8AC3E}">
        <p14:creationId xmlns:p14="http://schemas.microsoft.com/office/powerpoint/2010/main" val="212929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Det finns encelliga och flercelliga organismer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4" y="1658517"/>
            <a:ext cx="8267037" cy="46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7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b="1" i="1" dirty="0" err="1">
                <a:solidFill>
                  <a:srgbClr val="7030A0"/>
                </a:solidFill>
              </a:rPr>
              <a:t>Protosoer</a:t>
            </a:r>
            <a:r>
              <a:rPr lang="sv-SE" sz="2400" b="1" i="1" dirty="0"/>
              <a:t> </a:t>
            </a:r>
            <a:r>
              <a:rPr lang="sv-SE" sz="2400" i="1" dirty="0"/>
              <a:t> - </a:t>
            </a:r>
            <a:r>
              <a:rPr lang="sv-SE" sz="2400" i="1" dirty="0">
                <a:solidFill>
                  <a:srgbClr val="7030A0"/>
                </a:solidFill>
              </a:rPr>
              <a:t>encelliga</a:t>
            </a:r>
            <a:r>
              <a:rPr lang="sv-SE" sz="2400" dirty="0"/>
              <a:t> </a:t>
            </a:r>
            <a:r>
              <a:rPr lang="sv-SE" sz="2400" dirty="0" err="1"/>
              <a:t>eukaryota</a:t>
            </a:r>
            <a:r>
              <a:rPr lang="sv-SE" sz="2400" dirty="0"/>
              <a:t> organismer</a:t>
            </a:r>
          </a:p>
        </p:txBody>
      </p:sp>
      <p:sp>
        <p:nvSpPr>
          <p:cNvPr id="9219" name="Platshållare för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djurceller</a:t>
            </a:r>
          </a:p>
        </p:txBody>
      </p:sp>
      <p:sp>
        <p:nvSpPr>
          <p:cNvPr id="9221" name="Platshållare för innehåll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v-SE" dirty="0"/>
              <a:t>tex. amöba och toffeldjur</a:t>
            </a:r>
          </a:p>
        </p:txBody>
      </p:sp>
      <p:sp>
        <p:nvSpPr>
          <p:cNvPr id="9220" name="Platshållare för text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/>
              <a:t>växtceller</a:t>
            </a:r>
          </a:p>
        </p:txBody>
      </p:sp>
      <p:sp>
        <p:nvSpPr>
          <p:cNvPr id="9222" name="Platshållare för innehåll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v-SE" dirty="0"/>
              <a:t>Tex. kiselalger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21717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11713"/>
            <a:ext cx="2232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9300"/>
            <a:ext cx="2476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83875"/>
            <a:ext cx="8964488" cy="11430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7030A0"/>
                </a:solidFill>
              </a:rPr>
              <a:t>Antalet olika arter på jorden </a:t>
            </a:r>
            <a:br>
              <a:rPr lang="sv-SE" sz="2400" dirty="0">
                <a:solidFill>
                  <a:srgbClr val="7030A0"/>
                </a:solidFill>
              </a:rPr>
            </a:br>
            <a:r>
              <a:rPr lang="sv-SE" sz="2000" dirty="0">
                <a:solidFill>
                  <a:srgbClr val="7030A0"/>
                </a:solidFill>
              </a:rPr>
              <a:t>(som man känner till nu)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736384"/>
              </p:ext>
            </p:extLst>
          </p:nvPr>
        </p:nvGraphicFramePr>
        <p:xfrm>
          <a:off x="935065" y="1589182"/>
          <a:ext cx="7273870" cy="4548000"/>
        </p:xfrm>
        <a:graphic>
          <a:graphicData uri="http://schemas.openxmlformats.org/drawingml/2006/table">
            <a:tbl>
              <a:tblPr/>
              <a:tblGrid>
                <a:gridCol w="1454774">
                  <a:extLst>
                    <a:ext uri="{9D8B030D-6E8A-4147-A177-3AD203B41FA5}">
                      <a16:colId xmlns:a16="http://schemas.microsoft.com/office/drawing/2014/main" val="502374542"/>
                    </a:ext>
                  </a:extLst>
                </a:gridCol>
                <a:gridCol w="1454774">
                  <a:extLst>
                    <a:ext uri="{9D8B030D-6E8A-4147-A177-3AD203B41FA5}">
                      <a16:colId xmlns:a16="http://schemas.microsoft.com/office/drawing/2014/main" val="2893929677"/>
                    </a:ext>
                  </a:extLst>
                </a:gridCol>
                <a:gridCol w="1454774">
                  <a:extLst>
                    <a:ext uri="{9D8B030D-6E8A-4147-A177-3AD203B41FA5}">
                      <a16:colId xmlns:a16="http://schemas.microsoft.com/office/drawing/2014/main" val="3453091410"/>
                    </a:ext>
                  </a:extLst>
                </a:gridCol>
                <a:gridCol w="1454774">
                  <a:extLst>
                    <a:ext uri="{9D8B030D-6E8A-4147-A177-3AD203B41FA5}">
                      <a16:colId xmlns:a16="http://schemas.microsoft.com/office/drawing/2014/main" val="336321642"/>
                    </a:ext>
                  </a:extLst>
                </a:gridCol>
                <a:gridCol w="1454774">
                  <a:extLst>
                    <a:ext uri="{9D8B030D-6E8A-4147-A177-3AD203B41FA5}">
                      <a16:colId xmlns:a16="http://schemas.microsoft.com/office/drawing/2014/main" val="1300085418"/>
                    </a:ext>
                  </a:extLst>
                </a:gridCol>
              </a:tblGrid>
              <a:tr h="565745"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Grupp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Undergrupp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Exempel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Antal i världen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Antal i Sverige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026943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Arkebakterier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 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 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?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50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45557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Prokaryoter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Prokaryoter (Bakterier)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Kolibakterie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5.300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4.000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699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Eukaryoter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Encelliga organismer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Spordjur, Kiselalger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50.000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5.500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19470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 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Svampar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Lavar, Matsvampar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80.000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13.000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27139"/>
                  </a:ext>
                </a:extLst>
              </a:tr>
              <a:tr h="565745"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 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latin typeface="VERDANA, ARIAL"/>
                          <a:hlinkClick r:id="rId2"/>
                        </a:rPr>
                        <a:t>Växter »</a:t>
                      </a:r>
                      <a:endParaRPr lang="sv-SE" sz="1600" dirty="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Alger, Mossor, Blommor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290.000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>
                          <a:latin typeface="VERDANA, ARIAL"/>
                        </a:rPr>
                        <a:t>4.800*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90361"/>
                  </a:ext>
                </a:extLst>
              </a:tr>
              <a:tr h="1050670">
                <a:tc>
                  <a:txBody>
                    <a:bodyPr/>
                    <a:lstStyle/>
                    <a:p>
                      <a:r>
                        <a:rPr lang="sv-SE" sz="1600" dirty="0">
                          <a:latin typeface="VERDANA, ARIAL"/>
                        </a:rPr>
                        <a:t> </a:t>
                      </a:r>
                      <a:endParaRPr lang="sv-SE" sz="1600" dirty="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 dirty="0">
                          <a:solidFill>
                            <a:schemeClr val="tx1"/>
                          </a:solidFill>
                          <a:latin typeface="VERDANA, ARIAL"/>
                          <a:hlinkClick r:id="rId3"/>
                        </a:rPr>
                        <a:t>Djur »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Maskar, Insekter, Fåglar, Däggdjur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1.250.000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600">
                          <a:latin typeface="VERDANA, ARIAL"/>
                        </a:rPr>
                        <a:t>35.000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79343"/>
                  </a:ext>
                </a:extLst>
              </a:tr>
              <a:tr h="323283">
                <a:tc gridSpan="3">
                  <a:txBody>
                    <a:bodyPr/>
                    <a:lstStyle/>
                    <a:p>
                      <a:pPr algn="ctr"/>
                      <a:r>
                        <a:rPr lang="sv-SE" sz="1600" b="1">
                          <a:latin typeface="VERDANA, ARIAL"/>
                        </a:rPr>
                        <a:t>TOTALT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>
                          <a:latin typeface="VERDANA, ARIAL"/>
                        </a:rPr>
                        <a:t>1.675.000</a:t>
                      </a:r>
                      <a:endParaRPr lang="sv-SE" sz="160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latin typeface="VERDANA, ARIAL"/>
                        </a:rPr>
                        <a:t>62.350</a:t>
                      </a:r>
                      <a:endParaRPr lang="sv-SE" sz="1600" dirty="0"/>
                    </a:p>
                  </a:txBody>
                  <a:tcPr marL="80821" marR="80821" marT="40410" marB="404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41209"/>
                  </a:ext>
                </a:extLst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935065" y="2204864"/>
            <a:ext cx="7273870" cy="778324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35065" y="3068960"/>
            <a:ext cx="7273870" cy="27363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292080" y="5661248"/>
            <a:ext cx="1152128" cy="79208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6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819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dirty="0">
                <a:solidFill>
                  <a:srgbClr val="FF0000"/>
                </a:solidFill>
              </a:rPr>
              <a:t>	Varför en indelning av allt levande? </a:t>
            </a:r>
          </a:p>
          <a:p>
            <a:pPr eaLnBrk="1" hangingPunct="1">
              <a:buFontTx/>
              <a:buNone/>
              <a:defRPr/>
            </a:pPr>
            <a:r>
              <a:rPr lang="sv-SE" dirty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sv-SE" sz="2400" dirty="0"/>
              <a:t>	Stor mångfald och variationen bland alla organismer</a:t>
            </a:r>
          </a:p>
          <a:p>
            <a:pPr eaLnBrk="1" hangingPunct="1">
              <a:buFontTx/>
              <a:buNone/>
              <a:defRPr/>
            </a:pPr>
            <a:r>
              <a:rPr lang="sv-SE" sz="24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sv-SE" sz="2400" dirty="0">
                <a:solidFill>
                  <a:srgbClr val="FF0000"/>
                </a:solidFill>
              </a:rPr>
              <a:t>	→ </a:t>
            </a:r>
            <a:r>
              <a:rPr lang="sv-SE" sz="2400" dirty="0"/>
              <a:t>nödvändigt med ett översiktligt system .</a:t>
            </a:r>
          </a:p>
          <a:p>
            <a:pPr eaLnBrk="1" hangingPunct="1"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dirty="0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000" dirty="0"/>
              <a:t>Indelningen av organismerna baseras  på  </a:t>
            </a:r>
            <a:r>
              <a:rPr lang="sv-SE" sz="2000" i="1" dirty="0">
                <a:solidFill>
                  <a:srgbClr val="7030A0"/>
                </a:solidFill>
              </a:rPr>
              <a:t>likheter</a:t>
            </a:r>
            <a:r>
              <a:rPr lang="sv-SE" sz="2000" dirty="0">
                <a:solidFill>
                  <a:srgbClr val="7030A0"/>
                </a:solidFill>
              </a:rPr>
              <a:t> (i utseende</a:t>
            </a:r>
            <a:r>
              <a:rPr lang="sv-SE" sz="2000" dirty="0"/>
              <a:t>)  men först och främst på: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sv-SE" sz="2000" b="1" i="1" u="sng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800" i="1" dirty="0">
                <a:solidFill>
                  <a:srgbClr val="7030A0"/>
                </a:solidFill>
              </a:rPr>
              <a:t>verkligt släktskap.</a:t>
            </a:r>
          </a:p>
          <a:p>
            <a:pPr eaLnBrk="1" hangingPunct="1">
              <a:lnSpc>
                <a:spcPct val="90000"/>
              </a:lnSpc>
              <a:defRPr/>
            </a:pPr>
            <a:endParaRPr lang="sv-SE" sz="2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2000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000" dirty="0"/>
              <a:t>Bakom denna indelning ligger övertygelsen att olika organismgrupper har ett: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sv-SE" sz="2000" b="1" i="1" u="sng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800" i="1" dirty="0">
                <a:solidFill>
                  <a:srgbClr val="7030A0"/>
                </a:solidFill>
              </a:rPr>
              <a:t>gemensamt ursprung</a:t>
            </a:r>
            <a:r>
              <a:rPr lang="sv-SE" sz="2800" dirty="0">
                <a:solidFill>
                  <a:srgbClr val="7030A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sv-SE" sz="2000" b="1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800" b="1" dirty="0">
                <a:solidFill>
                  <a:srgbClr val="7030A0"/>
                </a:solidFill>
              </a:rPr>
              <a:t>Alla arter hänger samman!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Livets träd……</a:t>
            </a:r>
          </a:p>
        </p:txBody>
      </p:sp>
      <p:pic>
        <p:nvPicPr>
          <p:cNvPr id="4098" name="Picture 2" descr="Bildresultat fÃ¶r evolution first 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600400" cy="2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4705"/>
            <a:ext cx="4768776" cy="35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963"/>
            <a:ext cx="9144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Livets träd – tree of life</a:t>
            </a:r>
          </a:p>
        </p:txBody>
      </p:sp>
      <p:sp>
        <p:nvSpPr>
          <p:cNvPr id="2662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en-US" dirty="0">
                <a:hlinkClick r:id="rId2"/>
              </a:rPr>
              <a:t>Tree of life web </a:t>
            </a:r>
            <a:r>
              <a:rPr lang="en-US" dirty="0" err="1">
                <a:hlinkClick r:id="rId2"/>
              </a:rPr>
              <a:t>projekt</a:t>
            </a:r>
            <a:endParaRPr lang="en-US" dirty="0"/>
          </a:p>
          <a:p>
            <a:endParaRPr lang="en-US" dirty="0"/>
          </a:p>
          <a:p>
            <a:r>
              <a:rPr lang="sv-SE" dirty="0" err="1">
                <a:hlinkClick r:id="rId3"/>
              </a:rPr>
              <a:t>Tree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of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life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38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Indelningen av organismerna (systematik)</a:t>
            </a:r>
          </a:p>
        </p:txBody>
      </p:sp>
      <p:sp>
        <p:nvSpPr>
          <p:cNvPr id="14339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minsta </a:t>
            </a:r>
            <a:r>
              <a:rPr lang="sv-SE" i="1" dirty="0"/>
              <a:t>levande</a:t>
            </a:r>
            <a:r>
              <a:rPr lang="sv-SE" dirty="0"/>
              <a:t> enheten?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sv-SE" sz="3600" dirty="0">
                <a:solidFill>
                  <a:srgbClr val="7030A0"/>
                </a:solidFill>
              </a:rPr>
              <a:t>Cellen</a:t>
            </a:r>
          </a:p>
          <a:p>
            <a:pPr marL="0" indent="0">
              <a:buNone/>
              <a:defRPr/>
            </a:pPr>
            <a:r>
              <a:rPr lang="sv-SE" dirty="0"/>
              <a:t>- encelliga organismer</a:t>
            </a:r>
          </a:p>
          <a:p>
            <a:pPr marL="0" indent="0">
              <a:buNone/>
              <a:defRPr/>
            </a:pPr>
            <a:r>
              <a:rPr lang="sv-SE" dirty="0"/>
              <a:t>- flercelliga organismer</a:t>
            </a:r>
          </a:p>
          <a:p>
            <a:pPr marL="0" indent="0">
              <a:buNone/>
              <a:defRPr/>
            </a:pPr>
            <a:endParaRPr lang="sv-SE" dirty="0"/>
          </a:p>
          <a:p>
            <a:pPr marL="0" indent="0">
              <a:buNone/>
              <a:defRPr/>
            </a:pPr>
            <a:r>
              <a:rPr lang="sv-SE" sz="2400" i="1" dirty="0"/>
              <a:t>Rita en cell med olika celldelar (organeller)</a:t>
            </a:r>
          </a:p>
          <a:p>
            <a:pPr marL="0" indent="0">
              <a:buNone/>
              <a:defRPr/>
            </a:pPr>
            <a:r>
              <a:rPr lang="sv-SE" sz="2400" i="1" dirty="0"/>
              <a:t>Vad har organellerna för funktion?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v-SE" sz="2800" dirty="0"/>
              <a:t>Den </a:t>
            </a:r>
            <a:r>
              <a:rPr lang="sv-SE" sz="2800" u="sng" dirty="0"/>
              <a:t>grövsta indelningen </a:t>
            </a:r>
            <a:r>
              <a:rPr lang="sv-SE" sz="2800" dirty="0"/>
              <a:t>av allt levande:  </a:t>
            </a:r>
            <a:br>
              <a:rPr lang="sv-SE" sz="2800" dirty="0"/>
            </a:br>
            <a:r>
              <a:rPr lang="sv-SE" sz="3600" dirty="0">
                <a:solidFill>
                  <a:srgbClr val="00B050"/>
                </a:solidFill>
              </a:rPr>
              <a:t>tre (två) </a:t>
            </a:r>
            <a:r>
              <a:rPr lang="sv-SE" sz="3600" i="1" u="sng" dirty="0">
                <a:solidFill>
                  <a:srgbClr val="00B050"/>
                </a:solidFill>
              </a:rPr>
              <a:t>Domäner</a:t>
            </a:r>
            <a:endParaRPr lang="sv-SE" sz="3600" i="1" dirty="0">
              <a:solidFill>
                <a:srgbClr val="00B05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000" i="1" dirty="0" err="1"/>
              <a:t>Arkéer</a:t>
            </a:r>
            <a:r>
              <a:rPr lang="sv-SE" sz="2000" i="1" dirty="0"/>
              <a:t> 	(</a:t>
            </a:r>
            <a:r>
              <a:rPr lang="sv-SE" sz="2000" i="1" dirty="0" err="1"/>
              <a:t>arkebakterier</a:t>
            </a:r>
            <a:r>
              <a:rPr lang="sv-SE" sz="2000" i="1" dirty="0"/>
              <a:t>)</a:t>
            </a:r>
          </a:p>
          <a:p>
            <a:pPr eaLnBrk="1" hangingPunct="1">
              <a:buFontTx/>
              <a:buNone/>
            </a:pPr>
            <a:r>
              <a:rPr lang="sv-SE" sz="2000" i="1" dirty="0"/>
              <a:t>Bakterier (äkta bakterier)</a:t>
            </a:r>
          </a:p>
          <a:p>
            <a:pPr eaLnBrk="1" hangingPunct="1">
              <a:buFontTx/>
              <a:buNone/>
            </a:pPr>
            <a:r>
              <a:rPr lang="sv-SE" sz="2000" i="1" dirty="0" err="1">
                <a:solidFill>
                  <a:srgbClr val="7030A0"/>
                </a:solidFill>
              </a:rPr>
              <a:t>Eukaryoter</a:t>
            </a:r>
            <a:r>
              <a:rPr lang="sv-SE" sz="2000" i="1" dirty="0">
                <a:solidFill>
                  <a:srgbClr val="7030A0"/>
                </a:solidFill>
              </a:rPr>
              <a:t> </a:t>
            </a:r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  <a:p>
            <a:pPr eaLnBrk="1" hangingPunct="1"/>
            <a:endParaRPr lang="sv-SE" sz="2000" dirty="0"/>
          </a:p>
        </p:txBody>
      </p:sp>
      <p:pic>
        <p:nvPicPr>
          <p:cNvPr id="18436" name="Platshållare för innehåll 5" descr="Tre domän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349500"/>
            <a:ext cx="2138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Bildobjekt 6" descr="arke'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25" y="4868863"/>
            <a:ext cx="41592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Bildobjekt 7" descr="bakteri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1628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ruta 10"/>
          <p:cNvSpPr txBox="1">
            <a:spLocks noChangeArrowheads="1"/>
          </p:cNvSpPr>
          <p:nvPr/>
        </p:nvSpPr>
        <p:spPr bwMode="auto">
          <a:xfrm>
            <a:off x="7307263" y="4941888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>
                <a:solidFill>
                  <a:srgbClr val="FF0000"/>
                </a:solidFill>
              </a:rPr>
              <a:t>Gemensamt ursprung</a:t>
            </a:r>
          </a:p>
        </p:txBody>
      </p:sp>
      <p:cxnSp>
        <p:nvCxnSpPr>
          <p:cNvPr id="3" name="Rak pil 2"/>
          <p:cNvCxnSpPr/>
          <p:nvPr/>
        </p:nvCxnSpPr>
        <p:spPr>
          <a:xfrm flipH="1" flipV="1">
            <a:off x="4500563" y="4581525"/>
            <a:ext cx="2806700" cy="684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 1"/>
          <p:cNvSpPr/>
          <p:nvPr/>
        </p:nvSpPr>
        <p:spPr>
          <a:xfrm>
            <a:off x="2392526" y="3356992"/>
            <a:ext cx="2827546" cy="2736303"/>
          </a:xfrm>
          <a:prstGeom prst="ellipse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252025" y="4110891"/>
            <a:ext cx="2052476" cy="769441"/>
          </a:xfrm>
          <a:prstGeom prst="rect">
            <a:avLst/>
          </a:prstGeom>
          <a:noFill/>
          <a:ln>
            <a:solidFill>
              <a:srgbClr val="FF99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sv-SE" sz="1600" dirty="0"/>
              <a:t>Ev. samma Domän (</a:t>
            </a:r>
            <a:r>
              <a:rPr lang="sv-SE" sz="1600" dirty="0" err="1">
                <a:solidFill>
                  <a:srgbClr val="7030A0"/>
                </a:solidFill>
              </a:rPr>
              <a:t>Prokaryoter</a:t>
            </a:r>
            <a:r>
              <a:rPr lang="sv-SE" sz="1600" dirty="0">
                <a:solidFill>
                  <a:srgbClr val="7030A0"/>
                </a:solidFill>
              </a:rPr>
              <a:t>)  </a:t>
            </a:r>
          </a:p>
          <a:p>
            <a:r>
              <a:rPr lang="sv-SE" sz="1200" dirty="0"/>
              <a:t>(</a:t>
            </a:r>
            <a:r>
              <a:rPr lang="sv-SE" sz="1200" dirty="0" err="1"/>
              <a:t>Akéer</a:t>
            </a:r>
            <a:r>
              <a:rPr lang="sv-SE" sz="1200" dirty="0"/>
              <a:t> en typ av bakterie)</a:t>
            </a:r>
          </a:p>
        </p:txBody>
      </p:sp>
      <p:cxnSp>
        <p:nvCxnSpPr>
          <p:cNvPr id="8" name="Rak koppling 7"/>
          <p:cNvCxnSpPr/>
          <p:nvPr/>
        </p:nvCxnSpPr>
        <p:spPr>
          <a:xfrm>
            <a:off x="1262470" y="4880332"/>
            <a:ext cx="1215862" cy="451073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Livets träd…</a:t>
            </a:r>
          </a:p>
        </p:txBody>
      </p:sp>
      <p:sp>
        <p:nvSpPr>
          <p:cNvPr id="19459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Hur starten av livets utvecklingen såg ut är osäkert, finns olika teorier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2276872"/>
            <a:ext cx="5472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Alla olika organismer kan delas in/placeras i tre (två) </a:t>
            </a:r>
            <a:r>
              <a:rPr lang="sv-SE" dirty="0">
                <a:solidFill>
                  <a:srgbClr val="7030A0"/>
                </a:solidFill>
              </a:rPr>
              <a:t>Domäner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Därefter i fem (sex) </a:t>
            </a:r>
            <a:r>
              <a:rPr lang="sv-SE" i="1" dirty="0">
                <a:solidFill>
                  <a:srgbClr val="7030A0"/>
                </a:solidFill>
              </a:rPr>
              <a:t>Riken</a:t>
            </a:r>
            <a:r>
              <a:rPr lang="sv-SE" dirty="0"/>
              <a:t>: </a:t>
            </a:r>
          </a:p>
          <a:p>
            <a:pPr marL="0" indent="0">
              <a:buNone/>
            </a:pPr>
            <a:r>
              <a:rPr lang="sv-SE" sz="3000" dirty="0"/>
              <a:t>-djurriket  </a:t>
            </a:r>
          </a:p>
          <a:p>
            <a:pPr marL="0" indent="0">
              <a:buNone/>
            </a:pPr>
            <a:r>
              <a:rPr lang="sv-SE" sz="3000" dirty="0"/>
              <a:t>-växtriket</a:t>
            </a:r>
          </a:p>
          <a:p>
            <a:pPr marL="0" indent="0">
              <a:buNone/>
            </a:pPr>
            <a:r>
              <a:rPr lang="sv-SE" sz="3000" dirty="0"/>
              <a:t>-svampriket</a:t>
            </a:r>
          </a:p>
          <a:p>
            <a:pPr marL="0" indent="0">
              <a:buNone/>
            </a:pPr>
            <a:r>
              <a:rPr lang="sv-SE" sz="3000" dirty="0"/>
              <a:t>-</a:t>
            </a:r>
            <a:r>
              <a:rPr lang="sv-SE" sz="3000" dirty="0" err="1"/>
              <a:t>protister</a:t>
            </a:r>
            <a:r>
              <a:rPr lang="sv-SE" sz="3000" dirty="0"/>
              <a:t> </a:t>
            </a:r>
            <a:r>
              <a:rPr lang="sv-SE" sz="2200" dirty="0"/>
              <a:t>(</a:t>
            </a:r>
            <a:r>
              <a:rPr lang="sv-SE" sz="2200" i="1" dirty="0"/>
              <a:t>encelliga</a:t>
            </a:r>
            <a:r>
              <a:rPr lang="sv-SE" sz="2200" dirty="0"/>
              <a:t> </a:t>
            </a:r>
            <a:r>
              <a:rPr lang="sv-SE" sz="2200" dirty="0" err="1"/>
              <a:t>eukaryota</a:t>
            </a:r>
            <a:r>
              <a:rPr lang="sv-SE" sz="2200" dirty="0"/>
              <a:t> organismer)</a:t>
            </a:r>
          </a:p>
          <a:p>
            <a:pPr marL="0" indent="0">
              <a:buNone/>
            </a:pPr>
            <a:r>
              <a:rPr lang="sv-SE" sz="3000" dirty="0"/>
              <a:t>-bakterier </a:t>
            </a:r>
            <a:r>
              <a:rPr lang="sv-SE" sz="2200" dirty="0"/>
              <a:t>(</a:t>
            </a:r>
            <a:r>
              <a:rPr lang="sv-SE" sz="2200" dirty="0" err="1"/>
              <a:t>prokaryota</a:t>
            </a:r>
            <a:r>
              <a:rPr lang="sv-SE" sz="2200" dirty="0"/>
              <a:t> organismer)</a:t>
            </a:r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72256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20483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v-SE" sz="2400" dirty="0"/>
              <a:t>Organismerna i ett </a:t>
            </a:r>
            <a:r>
              <a:rPr lang="sv-SE" sz="2400" i="1" dirty="0">
                <a:solidFill>
                  <a:srgbClr val="7030A0"/>
                </a:solidFill>
              </a:rPr>
              <a:t>Rike</a:t>
            </a:r>
            <a:r>
              <a:rPr lang="sv-SE" sz="2400" dirty="0">
                <a:solidFill>
                  <a:srgbClr val="7030A0"/>
                </a:solidFill>
              </a:rPr>
              <a:t> </a:t>
            </a:r>
            <a:r>
              <a:rPr lang="sv-SE" sz="2400" dirty="0"/>
              <a:t>kan sedan delas  in i: </a:t>
            </a:r>
          </a:p>
          <a:p>
            <a:pPr eaLnBrk="1" hangingPunct="1"/>
            <a:r>
              <a:rPr lang="sv-SE" sz="2000" dirty="0">
                <a:solidFill>
                  <a:srgbClr val="7030A0"/>
                </a:solidFill>
              </a:rPr>
              <a:t> Stam, Klass, Ordning, Familj, Släkte , Art</a:t>
            </a:r>
          </a:p>
          <a:p>
            <a:pPr marL="0" indent="0" eaLnBrk="1" hangingPunct="1">
              <a:buNone/>
            </a:pPr>
            <a:endParaRPr lang="sv-SE" sz="2000" dirty="0"/>
          </a:p>
        </p:txBody>
      </p:sp>
      <p:pic>
        <p:nvPicPr>
          <p:cNvPr id="20484" name="Bildobjekt 8" descr="släkträd hu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5353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507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12750"/>
            <a:ext cx="8496300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800" dirty="0"/>
              <a:t>Den minsta enheten i indelningssystemet är </a:t>
            </a:r>
            <a:r>
              <a:rPr lang="sv-SE" sz="2800" i="1" dirty="0"/>
              <a:t>arten</a:t>
            </a:r>
            <a:r>
              <a:rPr lang="sv-SE" sz="2800" dirty="0"/>
              <a:t>.  </a:t>
            </a:r>
            <a:endParaRPr lang="sv-SE" sz="2800" dirty="0">
              <a:solidFill>
                <a:srgbClr val="FF0000"/>
              </a:solidFill>
            </a:endParaRPr>
          </a:p>
        </p:txBody>
      </p:sp>
      <p:sp>
        <p:nvSpPr>
          <p:cNvPr id="15363" name="Platshållare för innehåll 3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/>
            <a:r>
              <a:rPr lang="sv-SE" b="1">
                <a:solidFill>
                  <a:srgbClr val="FF0000"/>
                </a:solidFill>
              </a:rPr>
              <a:t>Vad är en art ?</a:t>
            </a:r>
            <a:endParaRPr lang="sv-SE"/>
          </a:p>
        </p:txBody>
      </p:sp>
      <p:pic>
        <p:nvPicPr>
          <p:cNvPr id="15364" name="Picture 4" descr="C:\Documents and Settings\hwi0710\Lokala inställningar\Temporary Internet Files\Content.IE5\E64JT0W5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12207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4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sv-SE" sz="4000" dirty="0">
                <a:solidFill>
                  <a:srgbClr val="7030A0"/>
                </a:solidFill>
              </a:rPr>
              <a:t>Vad är en art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785813"/>
            <a:ext cx="8215313" cy="588354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400" dirty="0"/>
              <a:t>Begreppet ART har haft olika </a:t>
            </a:r>
            <a:r>
              <a:rPr lang="sv-SE" sz="2400" dirty="0" err="1"/>
              <a:t>definioner</a:t>
            </a:r>
            <a:r>
              <a:rPr lang="sv-SE" sz="2400" dirty="0"/>
              <a:t>: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sv-SE" sz="2400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sv-SE" sz="2400" dirty="0"/>
          </a:p>
          <a:p>
            <a:pPr>
              <a:lnSpc>
                <a:spcPct val="90000"/>
              </a:lnSpc>
              <a:defRPr/>
            </a:pPr>
            <a:r>
              <a:rPr lang="sv-SE" sz="1800" dirty="0"/>
              <a:t>Det </a:t>
            </a:r>
            <a:r>
              <a:rPr lang="sv-SE" sz="1800" b="1" dirty="0">
                <a:solidFill>
                  <a:srgbClr val="7030A0"/>
                </a:solidFill>
              </a:rPr>
              <a:t>morfologiska </a:t>
            </a:r>
            <a:r>
              <a:rPr lang="sv-SE" sz="1800" b="1" dirty="0" err="1">
                <a:solidFill>
                  <a:srgbClr val="7030A0"/>
                </a:solidFill>
              </a:rPr>
              <a:t>artbegreppet</a:t>
            </a:r>
            <a:r>
              <a:rPr lang="sv-SE" sz="1800" b="1" dirty="0">
                <a:solidFill>
                  <a:srgbClr val="7030A0"/>
                </a:solidFill>
              </a:rPr>
              <a:t> </a:t>
            </a:r>
            <a:r>
              <a:rPr lang="sv-SE" sz="1800" dirty="0">
                <a:solidFill>
                  <a:srgbClr val="7030A0"/>
                </a:solidFill>
              </a:rPr>
              <a:t> </a:t>
            </a:r>
            <a:r>
              <a:rPr lang="sv-SE" sz="1800" dirty="0"/>
              <a:t>skapades av Carl  von Linne´ (1750-talet-början 1900-tal))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1800" dirty="0">
                <a:solidFill>
                  <a:srgbClr val="0070C0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000" dirty="0"/>
              <a:t>Baseras på</a:t>
            </a:r>
            <a:r>
              <a:rPr lang="sv-SE" sz="2000" i="1" dirty="0"/>
              <a:t> </a:t>
            </a:r>
            <a:r>
              <a:rPr lang="sv-SE" sz="2400" i="1" dirty="0">
                <a:solidFill>
                  <a:srgbClr val="7030A0"/>
                </a:solidFill>
              </a:rPr>
              <a:t>likheter  </a:t>
            </a:r>
            <a:r>
              <a:rPr lang="sv-SE" sz="2400" dirty="0">
                <a:solidFill>
                  <a:srgbClr val="7030A0"/>
                </a:solidFill>
              </a:rPr>
              <a:t>i utseende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1800" dirty="0"/>
              <a:t>	</a:t>
            </a:r>
            <a:endParaRPr lang="sv-SE" sz="1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1800" dirty="0"/>
          </a:p>
          <a:p>
            <a:pPr>
              <a:lnSpc>
                <a:spcPct val="90000"/>
              </a:lnSpc>
              <a:defRPr/>
            </a:pPr>
            <a:r>
              <a:rPr lang="sv-SE" sz="1800" dirty="0"/>
              <a:t>Det </a:t>
            </a:r>
            <a:r>
              <a:rPr lang="sv-SE" sz="1800" b="1" dirty="0">
                <a:solidFill>
                  <a:srgbClr val="7030A0"/>
                </a:solidFill>
              </a:rPr>
              <a:t>biologiska </a:t>
            </a:r>
            <a:r>
              <a:rPr lang="sv-SE" sz="1800" b="1" dirty="0" err="1">
                <a:solidFill>
                  <a:srgbClr val="7030A0"/>
                </a:solidFill>
              </a:rPr>
              <a:t>artbegreppet</a:t>
            </a:r>
            <a:r>
              <a:rPr lang="sv-SE" sz="1800" b="1" dirty="0">
                <a:solidFill>
                  <a:srgbClr val="7030A0"/>
                </a:solidFill>
              </a:rPr>
              <a:t>  </a:t>
            </a:r>
            <a:r>
              <a:rPr lang="sv-SE" sz="1800" b="1" dirty="0"/>
              <a:t>(</a:t>
            </a:r>
            <a:r>
              <a:rPr lang="sv-SE" sz="1800" dirty="0"/>
              <a:t>uppkom på 1930-talet) </a:t>
            </a:r>
            <a:r>
              <a:rPr lang="sv-SE" sz="1400" dirty="0">
                <a:solidFill>
                  <a:srgbClr val="FF0000"/>
                </a:solidFill>
              </a:rPr>
              <a:t>Den populärvetenskapliga definitionen).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1800" dirty="0">
                <a:solidFill>
                  <a:srgbClr val="0070C0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2000" dirty="0"/>
              <a:t>Baseras på </a:t>
            </a:r>
            <a:r>
              <a:rPr lang="sv-SE" sz="2400" dirty="0">
                <a:solidFill>
                  <a:srgbClr val="7030A0"/>
                </a:solidFill>
              </a:rPr>
              <a:t>reproduktion (förökning)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1400" dirty="0"/>
              <a:t>Grupper av individer som under naturliga omständigheter kan </a:t>
            </a:r>
            <a:r>
              <a:rPr lang="sv-SE" sz="1400" i="1" dirty="0"/>
              <a:t>fortplanta sig </a:t>
            </a:r>
            <a:r>
              <a:rPr lang="sv-SE" sz="1400" dirty="0"/>
              <a:t>med varandra, producera en </a:t>
            </a:r>
            <a:r>
              <a:rPr lang="sv-SE" sz="1400" i="1" dirty="0"/>
              <a:t>fertil avkomma </a:t>
            </a:r>
            <a:r>
              <a:rPr lang="sv-SE" sz="1400" dirty="0"/>
              <a:t>och som är </a:t>
            </a:r>
            <a:r>
              <a:rPr lang="sv-SE" sz="1400" i="1" dirty="0"/>
              <a:t>reproduktivt isolerade </a:t>
            </a:r>
            <a:r>
              <a:rPr lang="sv-SE" sz="1400" dirty="0"/>
              <a:t>från andra grupper tillhör samma art</a:t>
            </a:r>
            <a:endParaRPr lang="sv-SE" sz="1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1800" dirty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sv-SE" sz="1800" dirty="0"/>
              <a:t>	</a:t>
            </a:r>
            <a:r>
              <a:rPr lang="sv-S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5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sz="2800" dirty="0"/>
              <a:t>Det </a:t>
            </a:r>
            <a:r>
              <a:rPr lang="sv-SE" sz="2800" b="1" dirty="0">
                <a:solidFill>
                  <a:srgbClr val="7030A0"/>
                </a:solidFill>
              </a:rPr>
              <a:t>fylogenetiska </a:t>
            </a:r>
            <a:r>
              <a:rPr lang="sv-SE" sz="2800" b="1" dirty="0" err="1">
                <a:solidFill>
                  <a:srgbClr val="7030A0"/>
                </a:solidFill>
              </a:rPr>
              <a:t>artbegreppet</a:t>
            </a:r>
            <a:r>
              <a:rPr lang="sv-SE" sz="2800" dirty="0">
                <a:solidFill>
                  <a:srgbClr val="7030A0"/>
                </a:solidFill>
              </a:rPr>
              <a:t>  </a:t>
            </a:r>
            <a:r>
              <a:rPr lang="sv-SE" sz="2800" dirty="0"/>
              <a:t>( infördes på 1960-talet).</a:t>
            </a:r>
            <a:r>
              <a:rPr lang="sv-SE" sz="2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v-SE" sz="2800" dirty="0"/>
              <a:t>Baseras på </a:t>
            </a:r>
            <a:r>
              <a:rPr lang="sv-SE" sz="2800" dirty="0">
                <a:solidFill>
                  <a:srgbClr val="7030A0"/>
                </a:solidFill>
              </a:rPr>
              <a:t>släktskap (genetisk likhet, DNA)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5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objekt 3" descr="ko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14813"/>
            <a:ext cx="1771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3200" dirty="0">
                <a:solidFill>
                  <a:srgbClr val="7030A0"/>
                </a:solidFill>
              </a:rPr>
              <a:t>Namngivning av arter</a:t>
            </a:r>
          </a:p>
        </p:txBody>
      </p:sp>
      <p:sp>
        <p:nvSpPr>
          <p:cNvPr id="1741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v-SE" sz="2000" b="1" dirty="0"/>
          </a:p>
          <a:p>
            <a:pPr eaLnBrk="1" hangingPunct="1">
              <a:lnSpc>
                <a:spcPct val="90000"/>
              </a:lnSpc>
            </a:pPr>
            <a:r>
              <a:rPr lang="sv-SE" sz="2000" dirty="0"/>
              <a:t>Varje </a:t>
            </a:r>
            <a:r>
              <a:rPr lang="sv-SE" sz="2000" dirty="0">
                <a:solidFill>
                  <a:srgbClr val="FF0000"/>
                </a:solidFill>
              </a:rPr>
              <a:t>art</a:t>
            </a:r>
            <a:r>
              <a:rPr lang="sv-SE" sz="2000" dirty="0"/>
              <a:t> kan identifieras enligt en </a:t>
            </a:r>
            <a:r>
              <a:rPr lang="sv-SE" sz="2000" dirty="0">
                <a:solidFill>
                  <a:srgbClr val="0070C0"/>
                </a:solidFill>
              </a:rPr>
              <a:t>internationell namngivning</a:t>
            </a:r>
            <a:endParaRPr lang="sv-SE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  <a:r>
              <a:rPr lang="sv-SE" sz="1800" dirty="0"/>
              <a:t>( Infördes av  Linne´ i mitten av 1700-talet)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sv-SE" sz="2000" dirty="0"/>
              <a:t>Namnet består av </a:t>
            </a:r>
            <a:r>
              <a:rPr lang="sv-SE" sz="2000" dirty="0">
                <a:solidFill>
                  <a:srgbClr val="0070C0"/>
                </a:solidFill>
              </a:rPr>
              <a:t>två latinska ord</a:t>
            </a:r>
            <a:r>
              <a:rPr lang="sv-SE" sz="2000" dirty="0"/>
              <a:t>, ett </a:t>
            </a:r>
            <a:r>
              <a:rPr lang="sv-SE" sz="2000" i="1" dirty="0">
                <a:solidFill>
                  <a:srgbClr val="0070C0"/>
                </a:solidFill>
              </a:rPr>
              <a:t>släktnamn</a:t>
            </a:r>
            <a:r>
              <a:rPr lang="sv-SE" sz="2000" dirty="0"/>
              <a:t> och ett </a:t>
            </a:r>
            <a:r>
              <a:rPr lang="sv-SE" sz="2000" i="1" dirty="0">
                <a:solidFill>
                  <a:srgbClr val="0070C0"/>
                </a:solidFill>
              </a:rPr>
              <a:t>artepitet</a:t>
            </a:r>
            <a:r>
              <a:rPr lang="sv-SE" sz="2000" dirty="0"/>
              <a:t>.  </a:t>
            </a:r>
          </a:p>
          <a:p>
            <a:pPr eaLnBrk="1" hangingPunct="1">
              <a:lnSpc>
                <a:spcPct val="90000"/>
              </a:lnSpc>
            </a:pPr>
            <a:endParaRPr lang="sv-SE" sz="2000" dirty="0"/>
          </a:p>
          <a:p>
            <a:pPr eaLnBrk="1" hangingPunct="1">
              <a:lnSpc>
                <a:spcPct val="90000"/>
              </a:lnSpc>
            </a:pPr>
            <a:r>
              <a:rPr lang="sv-SE" sz="2000" dirty="0"/>
              <a:t>ex.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Korpen heter </a:t>
            </a:r>
            <a:r>
              <a:rPr lang="sv-SE" sz="2000" i="1" dirty="0" err="1"/>
              <a:t>corvus</a:t>
            </a:r>
            <a:r>
              <a:rPr lang="sv-SE" sz="2000" i="1" dirty="0"/>
              <a:t> </a:t>
            </a:r>
            <a:r>
              <a:rPr lang="sv-SE" sz="2000" i="1" dirty="0" err="1"/>
              <a:t>corax</a:t>
            </a:r>
            <a:endParaRPr lang="sv-SE" sz="20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i="1" dirty="0"/>
              <a:t>	</a:t>
            </a:r>
            <a:r>
              <a:rPr lang="sv-SE" sz="2000" dirty="0"/>
              <a:t>Kråkan heter </a:t>
            </a:r>
            <a:r>
              <a:rPr lang="sv-SE" sz="2000" i="1" dirty="0" err="1"/>
              <a:t>corvus</a:t>
            </a:r>
            <a:r>
              <a:rPr lang="sv-SE" sz="2000" i="1" dirty="0"/>
              <a:t> </a:t>
            </a:r>
            <a:r>
              <a:rPr lang="sv-SE" sz="2000" i="1" dirty="0" err="1"/>
              <a:t>corone</a:t>
            </a:r>
            <a:r>
              <a:rPr lang="sv-SE" sz="20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/>
              <a:t>	</a:t>
            </a:r>
            <a:r>
              <a:rPr lang="sv-SE" sz="2000" i="1" dirty="0" err="1"/>
              <a:t>corvus</a:t>
            </a:r>
            <a:r>
              <a:rPr lang="sv-SE" sz="2000" dirty="0"/>
              <a:t> visar att båda tillhör </a:t>
            </a:r>
            <a:r>
              <a:rPr lang="sv-SE" sz="2000" dirty="0" err="1"/>
              <a:t>kråk</a:t>
            </a:r>
            <a:r>
              <a:rPr lang="sv-SE" sz="2000" dirty="0" err="1">
                <a:solidFill>
                  <a:srgbClr val="0070C0"/>
                </a:solidFill>
              </a:rPr>
              <a:t>släktet</a:t>
            </a:r>
            <a:r>
              <a:rPr lang="sv-SE" sz="20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sv-SE" sz="2000" dirty="0"/>
          </a:p>
          <a:p>
            <a:pPr eaLnBrk="1" hangingPunct="1">
              <a:buFontTx/>
              <a:buNone/>
            </a:pPr>
            <a:endParaRPr lang="sv-SE" dirty="0"/>
          </a:p>
        </p:txBody>
      </p:sp>
      <p:cxnSp>
        <p:nvCxnSpPr>
          <p:cNvPr id="10" name="Rak pil 9"/>
          <p:cNvCxnSpPr/>
          <p:nvPr/>
        </p:nvCxnSpPr>
        <p:spPr>
          <a:xfrm rot="10800000" flipV="1">
            <a:off x="2843808" y="3298031"/>
            <a:ext cx="2160588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Rak pil 2"/>
          <p:cNvCxnSpPr/>
          <p:nvPr/>
        </p:nvCxnSpPr>
        <p:spPr>
          <a:xfrm flipH="1">
            <a:off x="3662165" y="3298031"/>
            <a:ext cx="3455987" cy="920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575" y="5429635"/>
            <a:ext cx="2328850" cy="13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System för att dela in livet på jorden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7" y="1228238"/>
            <a:ext cx="7488831" cy="5616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sv-SE" sz="3200" dirty="0"/>
              <a:t>Den generella cellen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altLang="sv-SE" dirty="0"/>
          </a:p>
        </p:txBody>
      </p:sp>
      <p:pic>
        <p:nvPicPr>
          <p:cNvPr id="2" name="Platshållare för innehåll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687" y="2492896"/>
            <a:ext cx="4710106" cy="3377379"/>
          </a:xfrm>
          <a:prstGeom prst="rect">
            <a:avLst/>
          </a:prstGeom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2249"/>
            <a:ext cx="4495800" cy="306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3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latshållare för innehåll 7" descr="systematik träd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9163" cy="6503988"/>
          </a:xfrm>
        </p:spPr>
      </p:pic>
      <p:cxnSp>
        <p:nvCxnSpPr>
          <p:cNvPr id="3" name="Rak pil 2"/>
          <p:cNvCxnSpPr/>
          <p:nvPr/>
        </p:nvCxnSpPr>
        <p:spPr>
          <a:xfrm flipH="1">
            <a:off x="2843808" y="4869160"/>
            <a:ext cx="11525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 4"/>
          <p:cNvCxnSpPr/>
          <p:nvPr/>
        </p:nvCxnSpPr>
        <p:spPr>
          <a:xfrm flipH="1">
            <a:off x="3341149" y="4191982"/>
            <a:ext cx="7191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flipH="1">
            <a:off x="3852317" y="2924944"/>
            <a:ext cx="5048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 flipH="1">
            <a:off x="4357142" y="1844824"/>
            <a:ext cx="3603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/>
          <p:cNvSpPr/>
          <p:nvPr/>
        </p:nvSpPr>
        <p:spPr>
          <a:xfrm>
            <a:off x="2364581" y="4774760"/>
            <a:ext cx="432048" cy="711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2772463" y="3901245"/>
            <a:ext cx="423664" cy="567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3165769" y="2641104"/>
            <a:ext cx="559296" cy="567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788693" y="1491243"/>
            <a:ext cx="415280" cy="550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5652120" y="1844824"/>
            <a:ext cx="237626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Vad visar pilarna, vad händer i utvecklingen?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579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" y="-254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5616" y="620688"/>
            <a:ext cx="3456384" cy="5184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5029200" y="5085184"/>
            <a:ext cx="1198984" cy="1040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230416" y="2420888"/>
            <a:ext cx="1872208" cy="4880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276178" y="4773661"/>
            <a:ext cx="952713" cy="1031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6977361" y="4101206"/>
            <a:ext cx="924795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2642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" y="0"/>
            <a:ext cx="8992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8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 växter/floraövning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16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Livets träd – tree of life</a:t>
            </a:r>
          </a:p>
        </p:txBody>
      </p:sp>
      <p:sp>
        <p:nvSpPr>
          <p:cNvPr id="2662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en-US" dirty="0">
                <a:hlinkClick r:id="rId2"/>
              </a:rPr>
              <a:t>Tree of life web </a:t>
            </a:r>
            <a:r>
              <a:rPr lang="en-US" dirty="0" err="1">
                <a:hlinkClick r:id="rId2"/>
              </a:rPr>
              <a:t>projekt</a:t>
            </a:r>
            <a:endParaRPr lang="en-US" dirty="0"/>
          </a:p>
          <a:p>
            <a:endParaRPr lang="en-US" dirty="0"/>
          </a:p>
          <a:p>
            <a:r>
              <a:rPr lang="sv-SE" dirty="0" err="1">
                <a:hlinkClick r:id="rId3"/>
              </a:rPr>
              <a:t>Tree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of</a:t>
            </a:r>
            <a:r>
              <a:rPr lang="sv-SE" dirty="0">
                <a:hlinkClick r:id="rId3"/>
              </a:rPr>
              <a:t> </a:t>
            </a:r>
            <a:r>
              <a:rPr lang="sv-SE" dirty="0" err="1">
                <a:hlinkClick r:id="rId3"/>
              </a:rPr>
              <a:t>life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>
                <a:solidFill>
                  <a:srgbClr val="00B050"/>
                </a:solidFill>
              </a:rPr>
              <a:t>Nu kommer lite överkurs……..</a:t>
            </a:r>
          </a:p>
          <a:p>
            <a:pPr marL="0" indent="0">
              <a:buNone/>
            </a:pPr>
            <a:r>
              <a:rPr lang="sv-SE" i="1" dirty="0">
                <a:solidFill>
                  <a:srgbClr val="00B050"/>
                </a:solidFill>
              </a:rPr>
              <a:t>(behöver inte kunna, bara känna till)</a:t>
            </a:r>
          </a:p>
        </p:txBody>
      </p:sp>
    </p:spTree>
    <p:extLst>
      <p:ext uri="{BB962C8B-B14F-4D97-AF65-F5344CB8AC3E}">
        <p14:creationId xmlns:p14="http://schemas.microsoft.com/office/powerpoint/2010/main" val="265791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pPr eaLnBrk="1" hangingPunct="1"/>
            <a:r>
              <a:rPr lang="sv-SE" sz="2400">
                <a:solidFill>
                  <a:srgbClr val="0070C0"/>
                </a:solidFill>
              </a:rPr>
              <a:t>Hur bestämmer man vilka arter som är nära släkt med varandra?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sz="2000"/>
              <a:t>	Ett sätt att bestämma släktskapet mellan arter är genom så kallad ”</a:t>
            </a:r>
            <a:r>
              <a:rPr lang="sv-SE" sz="2000" b="1"/>
              <a:t>fylogenetisk analys”</a:t>
            </a:r>
          </a:p>
          <a:p>
            <a:pPr eaLnBrk="1" hangingPunct="1"/>
            <a:endParaRPr lang="sv-SE" sz="2000" b="1"/>
          </a:p>
          <a:p>
            <a:pPr eaLnBrk="1" hangingPunct="1">
              <a:buFontTx/>
              <a:buNone/>
            </a:pPr>
            <a:r>
              <a:rPr lang="sv-SE" sz="2000"/>
              <a:t>	</a:t>
            </a:r>
            <a:r>
              <a:rPr lang="sv-SE" sz="2000" u="sng">
                <a:solidFill>
                  <a:srgbClr val="FF0000"/>
                </a:solidFill>
              </a:rPr>
              <a:t>Principen</a:t>
            </a:r>
            <a:r>
              <a:rPr lang="sv-SE" sz="2000">
                <a:solidFill>
                  <a:srgbClr val="FF0000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sv-SE" sz="2000"/>
              <a:t>	Ju senare två arter separerade från varandra (dvs. ju senare en art blev två arter) desto mer lika* borde de vara. </a:t>
            </a:r>
          </a:p>
          <a:p>
            <a:pPr eaLnBrk="1" hangingPunct="1">
              <a:buFontTx/>
              <a:buNone/>
            </a:pPr>
            <a:endParaRPr lang="sv-SE" sz="2000"/>
          </a:p>
          <a:p>
            <a:pPr eaLnBrk="1" hangingPunct="1">
              <a:buFontTx/>
              <a:buNone/>
            </a:pPr>
            <a:r>
              <a:rPr lang="sv-SE" sz="2000"/>
              <a:t>	</a:t>
            </a:r>
            <a:r>
              <a:rPr lang="sv-SE" sz="1800"/>
              <a:t>*Lika utseendemässigt och/eller genetiskt. </a:t>
            </a:r>
          </a:p>
          <a:p>
            <a:pPr eaLnBrk="1" hangingPunct="1">
              <a:buFontTx/>
              <a:buNone/>
            </a:pPr>
            <a:r>
              <a:rPr lang="sv-SE" sz="1800"/>
              <a:t>	Genetisk likhet (DNA) används mer och mer (genteknik).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400">
                <a:solidFill>
                  <a:srgbClr val="0070C0"/>
                </a:solidFill>
              </a:rPr>
              <a:t>Ett exempel på en ”</a:t>
            </a:r>
            <a:r>
              <a:rPr lang="sv-SE" sz="2400" i="1">
                <a:solidFill>
                  <a:srgbClr val="0070C0"/>
                </a:solidFill>
              </a:rPr>
              <a:t>fylogenetisk analys”</a:t>
            </a:r>
            <a:r>
              <a:rPr lang="sv-SE" sz="240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867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/>
              <a:t>	</a:t>
            </a:r>
            <a:r>
              <a:rPr lang="sv-SE" sz="2000"/>
              <a:t>Antag att vi vill bestämma </a:t>
            </a:r>
            <a:r>
              <a:rPr lang="sv-SE" sz="2000">
                <a:solidFill>
                  <a:srgbClr val="00B050"/>
                </a:solidFill>
              </a:rPr>
              <a:t>släktskapen</a:t>
            </a:r>
            <a:r>
              <a:rPr lang="sv-SE" sz="2000"/>
              <a:t> mellan däggdjuren </a:t>
            </a:r>
          </a:p>
          <a:p>
            <a:pPr eaLnBrk="1" hangingPunct="1">
              <a:buFontTx/>
              <a:buNone/>
            </a:pPr>
            <a:r>
              <a:rPr lang="sv-SE" sz="2000" b="1"/>
              <a:t>	katt</a:t>
            </a:r>
            <a:r>
              <a:rPr lang="sv-SE" sz="2000"/>
              <a:t>, </a:t>
            </a:r>
            <a:r>
              <a:rPr lang="sv-SE" sz="2000" b="1"/>
              <a:t>känguru</a:t>
            </a:r>
            <a:r>
              <a:rPr lang="sv-SE" sz="2000"/>
              <a:t> och </a:t>
            </a:r>
            <a:r>
              <a:rPr lang="sv-SE" sz="2000" b="1"/>
              <a:t>näbbdjur</a:t>
            </a:r>
            <a:r>
              <a:rPr lang="sv-SE" sz="2000"/>
              <a:t>.</a:t>
            </a:r>
          </a:p>
          <a:p>
            <a:pPr eaLnBrk="1" hangingPunct="1">
              <a:buFontTx/>
              <a:buNone/>
            </a:pPr>
            <a:r>
              <a:rPr lang="sv-SE" sz="2000"/>
              <a:t> 	</a:t>
            </a:r>
          </a:p>
          <a:p>
            <a:pPr eaLnBrk="1" hangingPunct="1">
              <a:buFontTx/>
              <a:buNone/>
            </a:pPr>
            <a:r>
              <a:rPr lang="sv-SE" sz="2000"/>
              <a:t>	Vi använder </a:t>
            </a:r>
            <a:r>
              <a:rPr lang="sv-SE" sz="2000">
                <a:solidFill>
                  <a:srgbClr val="00B050"/>
                </a:solidFill>
              </a:rPr>
              <a:t>två egenskaper </a:t>
            </a:r>
            <a:r>
              <a:rPr lang="sv-SE" sz="2000"/>
              <a:t>för jämförelsen; </a:t>
            </a:r>
          </a:p>
          <a:p>
            <a:pPr eaLnBrk="1" hangingPunct="1">
              <a:buFontTx/>
              <a:buNone/>
            </a:pPr>
            <a:endParaRPr lang="sv-SE" sz="2000"/>
          </a:p>
          <a:p>
            <a:pPr eaLnBrk="1" hangingPunct="1"/>
            <a:r>
              <a:rPr lang="sv-SE" sz="2000"/>
              <a:t>föder de </a:t>
            </a:r>
            <a:r>
              <a:rPr lang="sv-SE" sz="2000" i="1"/>
              <a:t>levande ungar</a:t>
            </a:r>
            <a:r>
              <a:rPr lang="sv-SE" sz="2000"/>
              <a:t> eller inte</a:t>
            </a:r>
          </a:p>
          <a:p>
            <a:pPr eaLnBrk="1" hangingPunct="1"/>
            <a:endParaRPr lang="sv-SE" sz="2000"/>
          </a:p>
          <a:p>
            <a:pPr eaLnBrk="1" hangingPunct="1"/>
            <a:r>
              <a:rPr lang="sv-SE" sz="2000"/>
              <a:t>har de </a:t>
            </a:r>
            <a:r>
              <a:rPr lang="sv-SE" sz="2000" i="1"/>
              <a:t>kloak</a:t>
            </a:r>
            <a:r>
              <a:rPr lang="sv-SE" sz="2000"/>
              <a:t> (gemensam urin-, köns- och analöppning)eller inte.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000" b="1"/>
              <a:t>Näbbdjur</a:t>
            </a:r>
            <a:r>
              <a:rPr lang="sv-SE" sz="2000"/>
              <a:t> </a:t>
            </a:r>
            <a:r>
              <a:rPr lang="sv-SE" sz="2000">
                <a:solidFill>
                  <a:srgbClr val="00B050"/>
                </a:solidFill>
              </a:rPr>
              <a:t>lägger ägg </a:t>
            </a:r>
            <a:r>
              <a:rPr lang="sv-SE" sz="2000"/>
              <a:t>och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	har </a:t>
            </a:r>
            <a:r>
              <a:rPr lang="sv-SE" sz="2000">
                <a:solidFill>
                  <a:srgbClr val="00B050"/>
                </a:solidFill>
              </a:rPr>
              <a:t>kloak</a:t>
            </a:r>
            <a:r>
              <a:rPr lang="sv-SE" sz="200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sv-SE" sz="2000" b="1"/>
              <a:t>Katt</a:t>
            </a:r>
            <a:r>
              <a:rPr lang="sv-SE" sz="2000"/>
              <a:t> föder </a:t>
            </a:r>
            <a:r>
              <a:rPr lang="sv-SE" sz="2000">
                <a:solidFill>
                  <a:srgbClr val="00B050"/>
                </a:solidFill>
              </a:rPr>
              <a:t>levande ungar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	och </a:t>
            </a:r>
            <a:r>
              <a:rPr lang="sv-SE" sz="2000">
                <a:solidFill>
                  <a:srgbClr val="00B050"/>
                </a:solidFill>
              </a:rPr>
              <a:t>saknar kloak</a:t>
            </a:r>
            <a:r>
              <a:rPr lang="sv-SE" sz="200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sv-SE" sz="2000" b="1"/>
              <a:t>Känguru</a:t>
            </a:r>
            <a:r>
              <a:rPr lang="sv-SE" sz="2000"/>
              <a:t> </a:t>
            </a:r>
            <a:r>
              <a:rPr lang="sv-SE" sz="2000">
                <a:solidFill>
                  <a:srgbClr val="00B050"/>
                </a:solidFill>
              </a:rPr>
              <a:t>föder levande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	ungar och </a:t>
            </a:r>
            <a:r>
              <a:rPr lang="sv-SE" sz="2000">
                <a:solidFill>
                  <a:srgbClr val="00B050"/>
                </a:solidFill>
              </a:rPr>
              <a:t>saknar kloak</a:t>
            </a:r>
            <a:r>
              <a:rPr lang="sv-SE" sz="2000"/>
              <a:t>.</a:t>
            </a:r>
          </a:p>
          <a:p>
            <a:pPr eaLnBrk="1" hangingPunct="1">
              <a:lnSpc>
                <a:spcPct val="80000"/>
              </a:lnSpc>
            </a:pPr>
            <a:endParaRPr lang="sv-S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Att de tre är släkt kan ritas så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här — punkten där linjerna möts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/>
              <a:t>representerar deras senaste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2000">
                <a:solidFill>
                  <a:srgbClr val="0070C0"/>
                </a:solidFill>
              </a:rPr>
              <a:t>gemensamme förfader.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600"/>
              <a:t>Tiden går uppåt, dvs. längst 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600"/>
              <a:t>är längst tillbaka i tiden, nutid är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sz="1600"/>
              <a:t>längst upp.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v-SE" sz="2000"/>
          </a:p>
        </p:txBody>
      </p:sp>
      <p:pic>
        <p:nvPicPr>
          <p:cNvPr id="2970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213100"/>
            <a:ext cx="3743325" cy="2825750"/>
          </a:xfrm>
        </p:spPr>
      </p:pic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3419475" y="4868863"/>
            <a:ext cx="2808288" cy="12255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6372225" y="6092825"/>
            <a:ext cx="71438" cy="714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112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12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1123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dirty="0"/>
              <a:t>Olika celler</a:t>
            </a:r>
          </a:p>
        </p:txBody>
      </p:sp>
      <p:pic>
        <p:nvPicPr>
          <p:cNvPr id="82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384" y="1927533"/>
            <a:ext cx="6267231" cy="38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k 2"/>
          <p:cNvCxnSpPr/>
          <p:nvPr/>
        </p:nvCxnSpPr>
        <p:spPr>
          <a:xfrm flipV="1">
            <a:off x="473866" y="4530835"/>
            <a:ext cx="7632700" cy="7143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ruta 3"/>
          <p:cNvSpPr txBox="1">
            <a:spLocks noChangeArrowheads="1"/>
          </p:cNvSpPr>
          <p:nvPr/>
        </p:nvSpPr>
        <p:spPr bwMode="auto">
          <a:xfrm>
            <a:off x="288032" y="5079488"/>
            <a:ext cx="11861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1400" dirty="0" err="1">
                <a:solidFill>
                  <a:srgbClr val="0070C0"/>
                </a:solidFill>
              </a:rPr>
              <a:t>Prokaryota</a:t>
            </a:r>
            <a:r>
              <a:rPr lang="sv-SE" sz="1400" dirty="0">
                <a:solidFill>
                  <a:srgbClr val="0070C0"/>
                </a:solidFill>
              </a:rPr>
              <a:t> celler</a:t>
            </a:r>
          </a:p>
          <a:p>
            <a:pPr eaLnBrk="1" hangingPunct="1"/>
            <a:r>
              <a:rPr lang="sv-SE" sz="1400" dirty="0">
                <a:solidFill>
                  <a:srgbClr val="0070C0"/>
                </a:solidFill>
              </a:rPr>
              <a:t> – utan cellkärna</a:t>
            </a:r>
          </a:p>
        </p:txBody>
      </p:sp>
      <p:sp>
        <p:nvSpPr>
          <p:cNvPr id="8199" name="textruta 5"/>
          <p:cNvSpPr txBox="1">
            <a:spLocks noChangeArrowheads="1"/>
          </p:cNvSpPr>
          <p:nvPr/>
        </p:nvSpPr>
        <p:spPr bwMode="auto">
          <a:xfrm>
            <a:off x="179512" y="3322638"/>
            <a:ext cx="14032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1400" dirty="0" err="1">
                <a:solidFill>
                  <a:srgbClr val="0070C0"/>
                </a:solidFill>
              </a:rPr>
              <a:t>Eukaryota</a:t>
            </a:r>
            <a:r>
              <a:rPr lang="sv-SE" sz="1400" dirty="0">
                <a:solidFill>
                  <a:srgbClr val="0070C0"/>
                </a:solidFill>
              </a:rPr>
              <a:t> celler</a:t>
            </a:r>
          </a:p>
          <a:p>
            <a:pPr eaLnBrk="1" hangingPunct="1"/>
            <a:r>
              <a:rPr lang="sv-SE" sz="1400" dirty="0">
                <a:solidFill>
                  <a:srgbClr val="0070C0"/>
                </a:solidFill>
              </a:rPr>
              <a:t>- med cellkärna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702443" y="193848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svampceller</a:t>
            </a:r>
          </a:p>
        </p:txBody>
      </p:sp>
      <p:sp>
        <p:nvSpPr>
          <p:cNvPr id="4" name="Rektangel 3"/>
          <p:cNvSpPr/>
          <p:nvPr/>
        </p:nvSpPr>
        <p:spPr>
          <a:xfrm>
            <a:off x="2483768" y="1938486"/>
            <a:ext cx="1008112" cy="365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7702443" y="1928362"/>
            <a:ext cx="1132947" cy="365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119155" y="2004172"/>
            <a:ext cx="1008112" cy="365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39898" y="3229598"/>
            <a:ext cx="1342839" cy="9914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236787" y="5041558"/>
            <a:ext cx="1342839" cy="99148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971550" y="1125538"/>
            <a:ext cx="6913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/>
              <a:t>För att ta reda på om deras gemensamme förfader </a:t>
            </a:r>
            <a:r>
              <a:rPr lang="sv-SE">
                <a:solidFill>
                  <a:srgbClr val="00B050"/>
                </a:solidFill>
              </a:rPr>
              <a:t>lade ägg </a:t>
            </a:r>
            <a:r>
              <a:rPr lang="sv-SE"/>
              <a:t>eller </a:t>
            </a:r>
            <a:r>
              <a:rPr lang="sv-SE">
                <a:solidFill>
                  <a:srgbClr val="00B050"/>
                </a:solidFill>
              </a:rPr>
              <a:t>födde levande </a:t>
            </a:r>
            <a:r>
              <a:rPr lang="sv-SE"/>
              <a:t>ungar, och om den </a:t>
            </a:r>
            <a:r>
              <a:rPr lang="sv-SE">
                <a:solidFill>
                  <a:srgbClr val="00B050"/>
                </a:solidFill>
              </a:rPr>
              <a:t>hade kloak eller inte</a:t>
            </a:r>
            <a:r>
              <a:rPr lang="sv-SE"/>
              <a:t>, jämför vi med en s.k. </a:t>
            </a:r>
            <a:r>
              <a:rPr lang="sv-SE" i="1"/>
              <a:t>utgrupp</a:t>
            </a:r>
            <a:r>
              <a:rPr lang="sv-SE"/>
              <a:t>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116013" y="2422525"/>
            <a:ext cx="6551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/>
              <a:t>De egenskaper som </a:t>
            </a:r>
            <a:r>
              <a:rPr lang="sv-SE" i="1"/>
              <a:t>utgruppen</a:t>
            </a:r>
            <a:r>
              <a:rPr lang="sv-SE"/>
              <a:t> har är troligen ursprungliga egenskaper för </a:t>
            </a:r>
            <a:r>
              <a:rPr lang="sv-SE" i="1"/>
              <a:t>ingruppen</a:t>
            </a:r>
            <a:r>
              <a:rPr lang="sv-SE"/>
              <a:t> (de vi är intresserade av). Vi väljer </a:t>
            </a:r>
            <a:r>
              <a:rPr lang="sv-SE">
                <a:solidFill>
                  <a:srgbClr val="00B050"/>
                </a:solidFill>
              </a:rPr>
              <a:t>fåglar som utgrupp — dessa lägger ägg och har</a:t>
            </a:r>
          </a:p>
          <a:p>
            <a:r>
              <a:rPr lang="sv-SE">
                <a:solidFill>
                  <a:srgbClr val="00B050"/>
                </a:solidFill>
              </a:rPr>
              <a:t>kloak.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6049962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Freeform 9"/>
          <p:cNvSpPr>
            <a:spLocks/>
          </p:cNvSpPr>
          <p:nvPr/>
        </p:nvSpPr>
        <p:spPr bwMode="auto">
          <a:xfrm>
            <a:off x="82550" y="1989138"/>
            <a:ext cx="2257425" cy="2016125"/>
          </a:xfrm>
          <a:custGeom>
            <a:avLst/>
            <a:gdLst>
              <a:gd name="T0" fmla="*/ 2147483647 w 1331"/>
              <a:gd name="T1" fmla="*/ 0 h 1316"/>
              <a:gd name="T2" fmla="*/ 2147483647 w 1331"/>
              <a:gd name="T3" fmla="*/ 2147483647 h 1316"/>
              <a:gd name="T4" fmla="*/ 2147483647 w 1331"/>
              <a:gd name="T5" fmla="*/ 2147483647 h 1316"/>
              <a:gd name="T6" fmla="*/ 0 60000 65536"/>
              <a:gd name="T7" fmla="*/ 0 60000 65536"/>
              <a:gd name="T8" fmla="*/ 0 60000 65536"/>
              <a:gd name="T9" fmla="*/ 0 w 1331"/>
              <a:gd name="T10" fmla="*/ 0 h 1316"/>
              <a:gd name="T11" fmla="*/ 1331 w 1331"/>
              <a:gd name="T12" fmla="*/ 1316 h 1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1" h="1316">
                <a:moveTo>
                  <a:pt x="1331" y="0"/>
                </a:moveTo>
                <a:cubicBezTo>
                  <a:pt x="771" y="140"/>
                  <a:pt x="212" y="280"/>
                  <a:pt x="106" y="499"/>
                </a:cubicBezTo>
                <a:cubicBezTo>
                  <a:pt x="0" y="718"/>
                  <a:pt x="598" y="1180"/>
                  <a:pt x="696" y="1316"/>
                </a:cubicBezTo>
              </a:path>
            </a:pathLst>
          </a:custGeom>
          <a:noFill/>
          <a:ln w="9525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 flipH="1" flipV="1">
            <a:off x="4067175" y="5661025"/>
            <a:ext cx="144463" cy="1444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1116013" y="1052513"/>
            <a:ext cx="6840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v-SE" sz="2000" dirty="0"/>
              <a:t>	Av jämförelsen med fåglar drar vi slutsatsen att </a:t>
            </a:r>
            <a:r>
              <a:rPr lang="sv-SE" sz="2000" dirty="0">
                <a:solidFill>
                  <a:srgbClr val="0070C0"/>
                </a:solidFill>
              </a:rPr>
              <a:t>förfadern</a:t>
            </a:r>
            <a:r>
              <a:rPr lang="sv-SE" sz="2000" dirty="0">
                <a:solidFill>
                  <a:srgbClr val="FF0000"/>
                </a:solidFill>
              </a:rPr>
              <a:t> </a:t>
            </a:r>
            <a:r>
              <a:rPr lang="sv-SE" sz="2000" dirty="0"/>
              <a:t>(nu utdöd) </a:t>
            </a:r>
            <a:r>
              <a:rPr lang="sv-SE" sz="2000" i="1" dirty="0"/>
              <a:t>lade ägg </a:t>
            </a:r>
            <a:r>
              <a:rPr lang="sv-SE" sz="2000" dirty="0"/>
              <a:t>och </a:t>
            </a:r>
            <a:r>
              <a:rPr lang="sv-SE" sz="2000" i="1" dirty="0"/>
              <a:t>hade kloak.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sv-SE" sz="2000" i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v-SE" sz="2000" dirty="0"/>
              <a:t>	Näbbdjuret (ägg, kloak) är  närmast släkt med fåglar och den av de tre som först skilde ut sig.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v-SE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sv-SE" sz="2000" dirty="0"/>
              <a:t>	Katt och känguru är därmed närmare släkt med varandra än de är med näbbdjuret. Vilket  ritas så här: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v-SE" sz="2000" dirty="0"/>
          </a:p>
        </p:txBody>
      </p:sp>
      <p:pic>
        <p:nvPicPr>
          <p:cNvPr id="3174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006850"/>
            <a:ext cx="5689600" cy="2049463"/>
          </a:xfrm>
        </p:spPr>
      </p:pic>
      <p:sp>
        <p:nvSpPr>
          <p:cNvPr id="8" name="Koppling 7"/>
          <p:cNvSpPr/>
          <p:nvPr/>
        </p:nvSpPr>
        <p:spPr>
          <a:xfrm flipV="1">
            <a:off x="5292725" y="5157788"/>
            <a:ext cx="142875" cy="142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0" name="Kurva 9"/>
          <p:cNvCxnSpPr/>
          <p:nvPr/>
        </p:nvCxnSpPr>
        <p:spPr>
          <a:xfrm rot="5400000">
            <a:off x="4428332" y="2780506"/>
            <a:ext cx="3168650" cy="143986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8"/>
          <p:cNvSpPr/>
          <p:nvPr/>
        </p:nvSpPr>
        <p:spPr>
          <a:xfrm flipV="1">
            <a:off x="323850" y="2492375"/>
            <a:ext cx="431800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Bildresultat fÃ¶r svampceller uppbyggn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879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800" dirty="0" err="1">
                <a:solidFill>
                  <a:srgbClr val="7030A0"/>
                </a:solidFill>
              </a:rPr>
              <a:t>Eukaryota</a:t>
            </a:r>
            <a:r>
              <a:rPr lang="sv-SE" sz="2800" dirty="0">
                <a:solidFill>
                  <a:srgbClr val="7030A0"/>
                </a:solidFill>
              </a:rPr>
              <a:t> celler  </a:t>
            </a:r>
            <a:r>
              <a:rPr lang="sv-SE" sz="2000" dirty="0"/>
              <a:t>– celler med cellkärna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u="sng" dirty="0"/>
              <a:t>Djurceller </a:t>
            </a:r>
          </a:p>
          <a:p>
            <a:pPr marL="0" indent="0">
              <a:buNone/>
            </a:pPr>
            <a:r>
              <a:rPr lang="sv-SE" sz="2400" dirty="0"/>
              <a:t>Cellkärna, cellmembran, mitokondrier, </a:t>
            </a:r>
            <a:r>
              <a:rPr lang="sv-SE" sz="2400" dirty="0" err="1"/>
              <a:t>ribosomer</a:t>
            </a:r>
            <a:r>
              <a:rPr lang="sv-SE" sz="2400" dirty="0"/>
              <a:t>, </a:t>
            </a:r>
            <a:r>
              <a:rPr lang="sv-SE" sz="2400" dirty="0" err="1"/>
              <a:t>lysosomer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u="sng" dirty="0"/>
              <a:t>Växtceller</a:t>
            </a:r>
          </a:p>
          <a:p>
            <a:pPr marL="0" indent="0">
              <a:buNone/>
            </a:pPr>
            <a:r>
              <a:rPr lang="sv-SE" sz="2400" dirty="0"/>
              <a:t>Cellkärna, cellmembran, mitokondrier, </a:t>
            </a:r>
            <a:r>
              <a:rPr lang="sv-SE" sz="2400" dirty="0" err="1"/>
              <a:t>ribosomer</a:t>
            </a:r>
            <a:r>
              <a:rPr lang="sv-SE" sz="2400" dirty="0"/>
              <a:t>, </a:t>
            </a:r>
            <a:r>
              <a:rPr lang="sv-SE" sz="2400" dirty="0" err="1"/>
              <a:t>lysosomer</a:t>
            </a: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chemeClr val="accent3">
                    <a:lumMod val="75000"/>
                  </a:schemeClr>
                </a:solidFill>
              </a:rPr>
              <a:t>kloroplaster, cellvägg (av cellulosa), vakuol</a:t>
            </a:r>
          </a:p>
          <a:p>
            <a:pPr marL="0" indent="0">
              <a:buNone/>
            </a:pPr>
            <a:r>
              <a:rPr lang="sv-SE" sz="2400" dirty="0"/>
              <a:t>	</a:t>
            </a:r>
          </a:p>
          <a:p>
            <a:pPr marL="0" indent="0">
              <a:buNone/>
            </a:pPr>
            <a:r>
              <a:rPr lang="sv-SE" sz="2400" u="sng" dirty="0"/>
              <a:t>Svampceller</a:t>
            </a:r>
          </a:p>
          <a:p>
            <a:pPr marL="0" indent="0">
              <a:buNone/>
            </a:pPr>
            <a:r>
              <a:rPr lang="sv-SE" sz="2400" dirty="0"/>
              <a:t>Cellkärna, cellmembran, mitokondrier, </a:t>
            </a:r>
            <a:r>
              <a:rPr lang="sv-SE" sz="2400" dirty="0" err="1"/>
              <a:t>ribosomer</a:t>
            </a:r>
            <a:r>
              <a:rPr lang="sv-SE" sz="2400" dirty="0"/>
              <a:t>, </a:t>
            </a:r>
            <a:r>
              <a:rPr lang="sv-SE" sz="2400" dirty="0" err="1"/>
              <a:t>lysosomer</a:t>
            </a:r>
            <a:endParaRPr lang="sv-SE" sz="2400" dirty="0"/>
          </a:p>
          <a:p>
            <a:pPr marL="0" indent="0">
              <a:buNone/>
            </a:pPr>
            <a:r>
              <a:rPr lang="sv-SE" sz="2400" dirty="0">
                <a:solidFill>
                  <a:srgbClr val="0070C0"/>
                </a:solidFill>
              </a:rPr>
              <a:t>cellvägg (av kitin )</a:t>
            </a:r>
          </a:p>
        </p:txBody>
      </p:sp>
    </p:spTree>
    <p:extLst>
      <p:ext uri="{BB962C8B-B14F-4D97-AF65-F5344CB8AC3E}">
        <p14:creationId xmlns:p14="http://schemas.microsoft.com/office/powerpoint/2010/main" val="31441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Bildresultat fÃ¶r evolution first c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638"/>
            <a:ext cx="6635861" cy="49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 3"/>
          <p:cNvSpPr/>
          <p:nvPr/>
        </p:nvSpPr>
        <p:spPr>
          <a:xfrm>
            <a:off x="1907704" y="2780928"/>
            <a:ext cx="1080120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1907704" y="4756286"/>
            <a:ext cx="1080120" cy="122413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987824" y="4756286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         ”urcell”</a:t>
            </a:r>
          </a:p>
        </p:txBody>
      </p:sp>
    </p:spTree>
    <p:extLst>
      <p:ext uri="{BB962C8B-B14F-4D97-AF65-F5344CB8AC3E}">
        <p14:creationId xmlns:p14="http://schemas.microsoft.com/office/powerpoint/2010/main" val="296053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Bildresultat fÃ¶r evolution first c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809081"/>
            <a:ext cx="68961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2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100" dirty="0" err="1">
                <a:solidFill>
                  <a:srgbClr val="7030A0"/>
                </a:solidFill>
              </a:rPr>
              <a:t>Endosymbiosteorin</a:t>
            </a:r>
            <a:r>
              <a:rPr lang="sv-SE" sz="3100" dirty="0"/>
              <a:t>  </a:t>
            </a:r>
            <a:r>
              <a:rPr lang="sv-SE" sz="2200" dirty="0"/>
              <a:t>– förklaringsmodell hur mitokondrien/kloroplasten bildades utifrån en bakterie</a:t>
            </a:r>
          </a:p>
        </p:txBody>
      </p:sp>
      <p:pic>
        <p:nvPicPr>
          <p:cNvPr id="5" name="Platshållare för innehåll 4" descr="endosymbiosteori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7" r="-8117"/>
          <a:stretch>
            <a:fillRect/>
          </a:stretch>
        </p:blipFill>
        <p:spPr>
          <a:xfrm>
            <a:off x="457200" y="16288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89487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14751</TotalTime>
  <Words>557</Words>
  <Application>Microsoft Office PowerPoint</Application>
  <PresentationFormat>Bildspel på skärmen (4:3)</PresentationFormat>
  <Paragraphs>214</Paragraphs>
  <Slides>41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6" baseType="lpstr">
      <vt:lpstr>Arial</vt:lpstr>
      <vt:lpstr>Calibri</vt:lpstr>
      <vt:lpstr>VERDANA, ARIAL</vt:lpstr>
      <vt:lpstr>Wingdings 2</vt:lpstr>
      <vt:lpstr>Office-tema</vt:lpstr>
      <vt:lpstr>Olika celltyper  Indelningen av organismvärlden </vt:lpstr>
      <vt:lpstr>Den minsta levande enheten?</vt:lpstr>
      <vt:lpstr>Den generella cellen</vt:lpstr>
      <vt:lpstr>Olika celler</vt:lpstr>
      <vt:lpstr>PowerPoint-presentation</vt:lpstr>
      <vt:lpstr>Eukaryota celler  – celler med cellkärna</vt:lpstr>
      <vt:lpstr>PowerPoint-presentation</vt:lpstr>
      <vt:lpstr>PowerPoint-presentation</vt:lpstr>
      <vt:lpstr>Endosymbiosteorin  – förklaringsmodell hur mitokondrien/kloroplasten bildades utifrån en bakterie</vt:lpstr>
      <vt:lpstr>PowerPoint-presentation</vt:lpstr>
      <vt:lpstr>Det finns encelliga och flercelliga organismer</vt:lpstr>
      <vt:lpstr>Protosoer  - encelliga eukaryota organismer</vt:lpstr>
      <vt:lpstr>Antalet olika arter på jorden  (som man känner till nu)</vt:lpstr>
      <vt:lpstr>PowerPoint-presentation</vt:lpstr>
      <vt:lpstr>PowerPoint-presentation</vt:lpstr>
      <vt:lpstr>Livets träd……</vt:lpstr>
      <vt:lpstr>PowerPoint-presentation</vt:lpstr>
      <vt:lpstr>Livets träd – tree of life</vt:lpstr>
      <vt:lpstr>Indelningen av organismerna (systematik)</vt:lpstr>
      <vt:lpstr>Den grövsta indelningen av allt levande:   tre (två) Domäner</vt:lpstr>
      <vt:lpstr>Livets träd…</vt:lpstr>
      <vt:lpstr>PowerPoint-presentation</vt:lpstr>
      <vt:lpstr>PowerPoint-presentation</vt:lpstr>
      <vt:lpstr>PowerPoint-presentation</vt:lpstr>
      <vt:lpstr>Den minsta enheten i indelningssystemet är arten.  </vt:lpstr>
      <vt:lpstr>Vad är en art ?</vt:lpstr>
      <vt:lpstr>PowerPoint-presentation</vt:lpstr>
      <vt:lpstr>Namngivning av arter</vt:lpstr>
      <vt:lpstr>System för att dela in livet på jorden</vt:lpstr>
      <vt:lpstr>PowerPoint-presentation</vt:lpstr>
      <vt:lpstr>PowerPoint-presentation</vt:lpstr>
      <vt:lpstr>PowerPoint-presentation</vt:lpstr>
      <vt:lpstr>PowerPoint-presentation</vt:lpstr>
      <vt:lpstr>Övning växter/floraövning</vt:lpstr>
      <vt:lpstr>Livets träd – tree of life</vt:lpstr>
      <vt:lpstr>PowerPoint-presentation</vt:lpstr>
      <vt:lpstr>Hur bestämmer man vilka arter som är nära släkt med varandra?</vt:lpstr>
      <vt:lpstr>Ett exempel på en ”fylogenetisk analys”:</vt:lpstr>
      <vt:lpstr>PowerPoint-presentation</vt:lpstr>
      <vt:lpstr>PowerPoint-presentation</vt:lpstr>
      <vt:lpstr>PowerPoint-presentation</vt:lpstr>
    </vt:vector>
  </TitlesOfParts>
  <Company>Wilmars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bestämmer man vilka arter som är nära släkt med varandra?</dc:title>
  <dc:creator>Henrik</dc:creator>
  <cp:lastModifiedBy>Henrik Wilmar</cp:lastModifiedBy>
  <cp:revision>153</cp:revision>
  <dcterms:created xsi:type="dcterms:W3CDTF">2007-09-12T20:52:46Z</dcterms:created>
  <dcterms:modified xsi:type="dcterms:W3CDTF">2018-09-26T06:09:31Z</dcterms:modified>
</cp:coreProperties>
</file>